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tif" ContentType="image/t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3"/>
  </p:notesMasterIdLst>
  <p:handoutMasterIdLst>
    <p:handoutMasterId r:id="rId24"/>
  </p:handoutMasterIdLst>
  <p:sldIdLst>
    <p:sldId id="257" r:id="rId2"/>
    <p:sldId id="284" r:id="rId3"/>
    <p:sldId id="280" r:id="rId4"/>
    <p:sldId id="290" r:id="rId5"/>
    <p:sldId id="286" r:id="rId6"/>
    <p:sldId id="291" r:id="rId7"/>
    <p:sldId id="259" r:id="rId8"/>
    <p:sldId id="298" r:id="rId9"/>
    <p:sldId id="289" r:id="rId10"/>
    <p:sldId id="283" r:id="rId11"/>
    <p:sldId id="292" r:id="rId12"/>
    <p:sldId id="256" r:id="rId13"/>
    <p:sldId id="261" r:id="rId14"/>
    <p:sldId id="265" r:id="rId15"/>
    <p:sldId id="293" r:id="rId16"/>
    <p:sldId id="294" r:id="rId17"/>
    <p:sldId id="274" r:id="rId18"/>
    <p:sldId id="297" r:id="rId19"/>
    <p:sldId id="295" r:id="rId20"/>
    <p:sldId id="296" r:id="rId21"/>
    <p:sldId id="275" r:id="rId22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D1B34"/>
    <a:srgbClr val="FFC000"/>
    <a:srgbClr val="FF6600"/>
    <a:srgbClr val="FCC51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DF18680-E054-41AD-8BC1-D1AEF772440D}" styleName="Средний стиль 2 — акцент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93296810-A885-4BE3-A3E7-6D5BEEA58F35}" styleName="Средний стиль 2 —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C083E6E3-FA7D-4D7B-A595-EF9225AFEA82}" styleName="Светлый стиль 1 — акцент 3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7E9639D4-E3E2-4D34-9284-5A2195B3D0D7}" styleName="Светлый стиль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  <a:top>
            <a:lnRef idx="1">
              <a:schemeClr val="tx1"/>
            </a:lnRef>
          </a:top>
          <a:bottom>
            <a:lnRef idx="1">
              <a:schemeClr val="tx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tx1"/>
            </a:lnRef>
          </a:top>
          <a:bottom>
            <a:lnRef idx="1">
              <a:schemeClr val="tx1"/>
            </a:lnRef>
          </a:bottom>
        </a:tcBdr>
      </a:tcStyle>
    </a:band1H>
    <a:band1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1V>
    <a:band2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tx1"/>
        </a:fillRef>
      </a:tcStyle>
    </a:firstRow>
  </a:tblStyle>
  <a:tblStyle styleId="{72833802-FEF1-4C79-8D5D-14CF1EAF98D9}" styleName="Светлый стиль 2 — акцент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</a:tcStyle>
    </a:band1H>
    <a:band1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1V>
    <a:band2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2"/>
        </a:fillRef>
      </a:tcStyle>
    </a:firstRow>
  </a:tblStyle>
  <a:tblStyle styleId="{5A111915-BE36-4E01-A7E5-04B1672EAD32}" styleName="Светлый стиль 2 — акцент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  <a:tblStyle styleId="{F2DE63D5-997A-4646-A377-4702673A728D}" styleName="Светлый стиль 2 — акцент 3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</a:tcStyle>
    </a:band1H>
    <a:band1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1V>
    <a:band2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3"/>
        </a:fillRef>
      </a:tcStyle>
    </a:firstRow>
  </a:tblStyle>
  <a:tblStyle styleId="{5DA37D80-6434-44D0-A028-1B22A696006F}" styleName="Светлый стиль 3 — акцент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21E4AEA4-8DFA-4A89-87EB-49C32662AFE0}" styleName="Средний стиль 2 —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E3FDE45-AF77-4B5C-9715-49D594BDF05E}" styleName="Светлый стиль 1 — акцент 2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113" d="100"/>
          <a:sy n="113" d="100"/>
        </p:scale>
        <p:origin x="432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6" d="100"/>
          <a:sy n="86" d="100"/>
        </p:scale>
        <p:origin x="3786" y="7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0088FFD-1954-4810-9C05-93485B0CE722}" type="datetimeFigureOut">
              <a:rPr lang="ru-RU" smtClean="0"/>
              <a:t>06.11.2019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549B7AE-F8AA-439D-990A-5E40782DF82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6727199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7867108-DC28-4D9A-AD2C-2496DB6D0A9A}" type="datetimeFigureOut">
              <a:rPr lang="ru-RU" smtClean="0"/>
              <a:t>06.11.2019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C660E71-2AAF-403F-9C8D-3762D380028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3145458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hape 54"/>
          <p:cNvSpPr/>
          <p:nvPr userDrawn="1"/>
        </p:nvSpPr>
        <p:spPr>
          <a:xfrm>
            <a:off x="-26668" y="1"/>
            <a:ext cx="4440237" cy="139700"/>
          </a:xfrm>
          <a:prstGeom prst="rect">
            <a:avLst/>
          </a:prstGeom>
          <a:solidFill>
            <a:srgbClr val="FF0000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algn="ctr">
              <a:defRPr sz="3200" baseline="0">
                <a:solidFill>
                  <a:srgbClr val="FFFFFF"/>
                </a:solidFill>
                <a:latin typeface="Helvetica Light"/>
                <a:ea typeface="Helvetica Light"/>
                <a:cs typeface="Helvetica Light"/>
                <a:sym typeface="Helvetica Light"/>
              </a:defRPr>
            </a:pPr>
            <a:endParaRPr/>
          </a:p>
        </p:txBody>
      </p:sp>
      <p:sp>
        <p:nvSpPr>
          <p:cNvPr id="8" name="Shape 55"/>
          <p:cNvSpPr/>
          <p:nvPr userDrawn="1"/>
        </p:nvSpPr>
        <p:spPr>
          <a:xfrm>
            <a:off x="3910221" y="1"/>
            <a:ext cx="4440237" cy="139700"/>
          </a:xfrm>
          <a:prstGeom prst="rect">
            <a:avLst/>
          </a:prstGeom>
          <a:solidFill>
            <a:srgbClr val="FF6600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algn="ctr">
              <a:defRPr sz="3200" baseline="0">
                <a:solidFill>
                  <a:srgbClr val="FFFFFF"/>
                </a:solidFill>
                <a:latin typeface="Helvetica Light"/>
                <a:ea typeface="Helvetica Light"/>
                <a:cs typeface="Helvetica Light"/>
                <a:sym typeface="Helvetica Light"/>
              </a:defRPr>
            </a:pPr>
            <a:endParaRPr/>
          </a:p>
        </p:txBody>
      </p:sp>
      <p:sp>
        <p:nvSpPr>
          <p:cNvPr id="9" name="Shape 56"/>
          <p:cNvSpPr/>
          <p:nvPr userDrawn="1"/>
        </p:nvSpPr>
        <p:spPr>
          <a:xfrm>
            <a:off x="7847110" y="1"/>
            <a:ext cx="4344890" cy="139700"/>
          </a:xfrm>
          <a:prstGeom prst="rect">
            <a:avLst/>
          </a:prstGeom>
          <a:solidFill>
            <a:srgbClr val="FFC000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algn="ctr">
              <a:defRPr sz="3200" baseline="0">
                <a:solidFill>
                  <a:srgbClr val="FFFFFF"/>
                </a:solidFill>
                <a:latin typeface="Helvetica Light"/>
                <a:ea typeface="Helvetica Light"/>
                <a:cs typeface="Helvetica Light"/>
                <a:sym typeface="Helvetica Light"/>
              </a:defRPr>
            </a:pPr>
            <a:endParaRPr/>
          </a:p>
        </p:txBody>
      </p:sp>
      <p:sp>
        <p:nvSpPr>
          <p:cNvPr id="10" name="Shape 54"/>
          <p:cNvSpPr/>
          <p:nvPr userDrawn="1"/>
        </p:nvSpPr>
        <p:spPr>
          <a:xfrm>
            <a:off x="0" y="6718300"/>
            <a:ext cx="4440237" cy="139700"/>
          </a:xfrm>
          <a:prstGeom prst="rect">
            <a:avLst/>
          </a:prstGeom>
          <a:solidFill>
            <a:srgbClr val="FF0000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algn="ctr">
              <a:defRPr sz="3200" baseline="0">
                <a:solidFill>
                  <a:srgbClr val="FFFFFF"/>
                </a:solidFill>
                <a:latin typeface="Helvetica Light"/>
                <a:ea typeface="Helvetica Light"/>
                <a:cs typeface="Helvetica Light"/>
                <a:sym typeface="Helvetica Light"/>
              </a:defRPr>
            </a:pPr>
            <a:endParaRPr/>
          </a:p>
        </p:txBody>
      </p:sp>
      <p:sp>
        <p:nvSpPr>
          <p:cNvPr id="11" name="Shape 55"/>
          <p:cNvSpPr/>
          <p:nvPr userDrawn="1"/>
        </p:nvSpPr>
        <p:spPr>
          <a:xfrm>
            <a:off x="3936889" y="6718300"/>
            <a:ext cx="4440237" cy="139700"/>
          </a:xfrm>
          <a:prstGeom prst="rect">
            <a:avLst/>
          </a:prstGeom>
          <a:solidFill>
            <a:srgbClr val="FF6600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algn="ctr">
              <a:defRPr sz="3200" baseline="0">
                <a:solidFill>
                  <a:srgbClr val="FFFFFF"/>
                </a:solidFill>
                <a:latin typeface="Helvetica Light"/>
                <a:ea typeface="Helvetica Light"/>
                <a:cs typeface="Helvetica Light"/>
                <a:sym typeface="Helvetica Light"/>
              </a:defRPr>
            </a:pPr>
            <a:endParaRPr/>
          </a:p>
        </p:txBody>
      </p:sp>
      <p:sp>
        <p:nvSpPr>
          <p:cNvPr id="12" name="Shape 56"/>
          <p:cNvSpPr/>
          <p:nvPr userDrawn="1"/>
        </p:nvSpPr>
        <p:spPr>
          <a:xfrm>
            <a:off x="7873778" y="6718300"/>
            <a:ext cx="4344890" cy="139700"/>
          </a:xfrm>
          <a:prstGeom prst="rect">
            <a:avLst/>
          </a:prstGeom>
          <a:solidFill>
            <a:srgbClr val="FFC000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algn="ctr">
              <a:defRPr sz="3200" baseline="0">
                <a:solidFill>
                  <a:srgbClr val="FFFFFF"/>
                </a:solidFill>
                <a:latin typeface="Helvetica Light"/>
                <a:ea typeface="Helvetica Light"/>
                <a:cs typeface="Helvetica Light"/>
                <a:sym typeface="Helvetica Light"/>
              </a:defRPr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22303420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Рисунок 10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30569" y="184368"/>
            <a:ext cx="1585486" cy="579312"/>
          </a:xfrm>
          <a:prstGeom prst="rect">
            <a:avLst/>
          </a:prstGeom>
        </p:spPr>
      </p:pic>
      <p:sp>
        <p:nvSpPr>
          <p:cNvPr id="7" name="Shape 54"/>
          <p:cNvSpPr/>
          <p:nvPr userDrawn="1"/>
        </p:nvSpPr>
        <p:spPr>
          <a:xfrm>
            <a:off x="0" y="6718300"/>
            <a:ext cx="4440237" cy="139700"/>
          </a:xfrm>
          <a:prstGeom prst="rect">
            <a:avLst/>
          </a:prstGeom>
          <a:solidFill>
            <a:srgbClr val="FF0000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algn="ctr">
              <a:defRPr sz="3200" baseline="0">
                <a:solidFill>
                  <a:srgbClr val="FFFFFF"/>
                </a:solidFill>
                <a:latin typeface="Helvetica Light"/>
                <a:ea typeface="Helvetica Light"/>
                <a:cs typeface="Helvetica Light"/>
                <a:sym typeface="Helvetica Light"/>
              </a:defRPr>
            </a:pPr>
            <a:endParaRPr/>
          </a:p>
        </p:txBody>
      </p:sp>
      <p:sp>
        <p:nvSpPr>
          <p:cNvPr id="8" name="Shape 55"/>
          <p:cNvSpPr/>
          <p:nvPr userDrawn="1"/>
        </p:nvSpPr>
        <p:spPr>
          <a:xfrm>
            <a:off x="3936889" y="6718300"/>
            <a:ext cx="4440237" cy="139700"/>
          </a:xfrm>
          <a:prstGeom prst="rect">
            <a:avLst/>
          </a:prstGeom>
          <a:solidFill>
            <a:srgbClr val="FF6600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algn="ctr">
              <a:defRPr sz="3200" baseline="0">
                <a:solidFill>
                  <a:srgbClr val="FFFFFF"/>
                </a:solidFill>
                <a:latin typeface="Helvetica Light"/>
                <a:ea typeface="Helvetica Light"/>
                <a:cs typeface="Helvetica Light"/>
                <a:sym typeface="Helvetica Light"/>
              </a:defRPr>
            </a:pPr>
            <a:endParaRPr/>
          </a:p>
        </p:txBody>
      </p:sp>
      <p:sp>
        <p:nvSpPr>
          <p:cNvPr id="9" name="Shape 56"/>
          <p:cNvSpPr/>
          <p:nvPr userDrawn="1"/>
        </p:nvSpPr>
        <p:spPr>
          <a:xfrm>
            <a:off x="7873778" y="6718300"/>
            <a:ext cx="4344890" cy="139700"/>
          </a:xfrm>
          <a:prstGeom prst="rect">
            <a:avLst/>
          </a:prstGeom>
          <a:solidFill>
            <a:srgbClr val="FFC000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algn="ctr">
              <a:defRPr sz="3200" baseline="0">
                <a:solidFill>
                  <a:srgbClr val="FFFFFF"/>
                </a:solidFill>
                <a:latin typeface="Helvetica Light"/>
                <a:ea typeface="Helvetica Light"/>
                <a:cs typeface="Helvetica Light"/>
                <a:sym typeface="Helvetica Light"/>
              </a:defRPr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2685657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1A1877-19E9-49FF-88AC-3638FE579BC3}" type="datetimeFigureOut">
              <a:rPr lang="ru-RU" smtClean="0"/>
              <a:t>06.11.2019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178668-C42F-4AAF-98C0-CBDF6ACE4DB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698113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1A1877-19E9-49FF-88AC-3638FE579BC3}" type="datetimeFigureOut">
              <a:rPr lang="ru-RU" smtClean="0"/>
              <a:t>06.11.2019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178668-C42F-4AAF-98C0-CBDF6ACE4DB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614513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1A1877-19E9-49FF-88AC-3638FE579BC3}" type="datetimeFigureOut">
              <a:rPr lang="ru-RU" smtClean="0"/>
              <a:t>06.11.2019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178668-C42F-4AAF-98C0-CBDF6ACE4DB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1295186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1A1877-19E9-49FF-88AC-3638FE579BC3}" type="datetimeFigureOut">
              <a:rPr lang="ru-RU" smtClean="0"/>
              <a:t>06.11.2019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178668-C42F-4AAF-98C0-CBDF6ACE4DB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451386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1A1877-19E9-49FF-88AC-3638FE579BC3}" type="datetimeFigureOut">
              <a:rPr lang="ru-RU" smtClean="0"/>
              <a:t>06.11.2019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178668-C42F-4AAF-98C0-CBDF6ACE4DB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2562197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1A1877-19E9-49FF-88AC-3638FE579BC3}" type="datetimeFigureOut">
              <a:rPr lang="ru-RU" smtClean="0"/>
              <a:t>06.11.2019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178668-C42F-4AAF-98C0-CBDF6ACE4DB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257319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1A1877-19E9-49FF-88AC-3638FE579BC3}" type="datetimeFigureOut">
              <a:rPr lang="ru-RU" smtClean="0"/>
              <a:t>06.11.2019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178668-C42F-4AAF-98C0-CBDF6ACE4DB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1095734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1A1877-19E9-49FF-88AC-3638FE579BC3}" type="datetimeFigureOut">
              <a:rPr lang="ru-RU" smtClean="0"/>
              <a:t>06.11.2019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178668-C42F-4AAF-98C0-CBDF6ACE4DB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6303299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1A1877-19E9-49FF-88AC-3638FE579BC3}" type="datetimeFigureOut">
              <a:rPr lang="ru-RU" smtClean="0"/>
              <a:t>06.11.2019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178668-C42F-4AAF-98C0-CBDF6ACE4DB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5536162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1A1877-19E9-49FF-88AC-3638FE579BC3}" type="datetimeFigureOut">
              <a:rPr lang="ru-RU" smtClean="0"/>
              <a:t>06.11.2019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178668-C42F-4AAF-98C0-CBDF6ACE4DB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5930377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1A1877-19E9-49FF-88AC-3638FE579BC3}" type="datetimeFigureOut">
              <a:rPr lang="ru-RU" smtClean="0"/>
              <a:t>06.11.2019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178668-C42F-4AAF-98C0-CBDF6ACE4DB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1252678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85" y="0"/>
            <a:ext cx="1217083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5">
            <a:extLst/>
          </p:cNvPr>
          <p:cNvSpPr>
            <a:spLocks noGrp="1" noChangeArrowheads="1"/>
          </p:cNvSpPr>
          <p:nvPr>
            <p:ph type="sldNum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74BE62-6B5D-4440-B4B3-FAD06BDF0BE0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81076864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hape 54"/>
          <p:cNvSpPr/>
          <p:nvPr userDrawn="1"/>
        </p:nvSpPr>
        <p:spPr>
          <a:xfrm>
            <a:off x="0" y="6718300"/>
            <a:ext cx="4440237" cy="139700"/>
          </a:xfrm>
          <a:prstGeom prst="rect">
            <a:avLst/>
          </a:prstGeom>
          <a:solidFill>
            <a:srgbClr val="FF0000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algn="ctr">
              <a:defRPr sz="3200" baseline="0">
                <a:solidFill>
                  <a:srgbClr val="FFFFFF"/>
                </a:solidFill>
                <a:latin typeface="Helvetica Light"/>
                <a:ea typeface="Helvetica Light"/>
                <a:cs typeface="Helvetica Light"/>
                <a:sym typeface="Helvetica Light"/>
              </a:defRPr>
            </a:pPr>
            <a:endParaRPr/>
          </a:p>
        </p:txBody>
      </p:sp>
      <p:sp>
        <p:nvSpPr>
          <p:cNvPr id="8" name="Shape 55"/>
          <p:cNvSpPr/>
          <p:nvPr userDrawn="1"/>
        </p:nvSpPr>
        <p:spPr>
          <a:xfrm>
            <a:off x="3936889" y="6718300"/>
            <a:ext cx="4440237" cy="139700"/>
          </a:xfrm>
          <a:prstGeom prst="rect">
            <a:avLst/>
          </a:prstGeom>
          <a:solidFill>
            <a:srgbClr val="FF6600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algn="ctr">
              <a:defRPr sz="3200" baseline="0">
                <a:solidFill>
                  <a:srgbClr val="FFFFFF"/>
                </a:solidFill>
                <a:latin typeface="Helvetica Light"/>
                <a:ea typeface="Helvetica Light"/>
                <a:cs typeface="Helvetica Light"/>
                <a:sym typeface="Helvetica Light"/>
              </a:defRPr>
            </a:pPr>
            <a:endParaRPr/>
          </a:p>
        </p:txBody>
      </p:sp>
      <p:sp>
        <p:nvSpPr>
          <p:cNvPr id="9" name="Shape 56"/>
          <p:cNvSpPr/>
          <p:nvPr userDrawn="1"/>
        </p:nvSpPr>
        <p:spPr>
          <a:xfrm>
            <a:off x="7873778" y="6718300"/>
            <a:ext cx="4344890" cy="139700"/>
          </a:xfrm>
          <a:prstGeom prst="rect">
            <a:avLst/>
          </a:prstGeom>
          <a:solidFill>
            <a:srgbClr val="FFC000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algn="ctr">
              <a:defRPr sz="3200" baseline="0">
                <a:solidFill>
                  <a:srgbClr val="FFFFFF"/>
                </a:solidFill>
                <a:latin typeface="Helvetica Light"/>
                <a:ea typeface="Helvetica Light"/>
                <a:cs typeface="Helvetica Light"/>
                <a:sym typeface="Helvetica Light"/>
              </a:defRPr>
            </a:pPr>
            <a:endParaRPr/>
          </a:p>
        </p:txBody>
      </p:sp>
      <p:pic>
        <p:nvPicPr>
          <p:cNvPr id="10" name="Рисунок 9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22888" y="289038"/>
            <a:ext cx="1600849" cy="5745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50744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A1A1877-19E9-49FF-88AC-3638FE579BC3}" type="datetimeFigureOut">
              <a:rPr lang="ru-RU" smtClean="0"/>
              <a:t>06.11.2019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178668-C42F-4AAF-98C0-CBDF6ACE4DB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329827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  <p:sldLayoutId id="2147483661" r:id="rId2"/>
    <p:sldLayoutId id="2147483649" r:id="rId3"/>
    <p:sldLayoutId id="2147483650" r:id="rId4"/>
    <p:sldLayoutId id="2147483651" r:id="rId5"/>
    <p:sldLayoutId id="2147483652" r:id="rId6"/>
    <p:sldLayoutId id="2147483653" r:id="rId7"/>
    <p:sldLayoutId id="2147483654" r:id="rId8"/>
    <p:sldLayoutId id="2147483655" r:id="rId9"/>
    <p:sldLayoutId id="2147483656" r:id="rId10"/>
    <p:sldLayoutId id="2147483657" r:id="rId11"/>
    <p:sldLayoutId id="2147483658" r:id="rId12"/>
    <p:sldLayoutId id="2147483659" r:id="rId13"/>
    <p:sldLayoutId id="2147483662" r:id="rId14"/>
    <p:sldLayoutId id="2147483663" r:id="rId1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10" Type="http://schemas.openxmlformats.org/officeDocument/2006/relationships/image" Target="../media/image16.png"/><Relationship Id="rId4" Type="http://schemas.openxmlformats.org/officeDocument/2006/relationships/image" Target="../media/image10.png"/><Relationship Id="rId9" Type="http://schemas.openxmlformats.org/officeDocument/2006/relationships/image" Target="../media/image15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13" Type="http://schemas.openxmlformats.org/officeDocument/2006/relationships/image" Target="../media/image19.png"/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12" Type="http://schemas.openxmlformats.org/officeDocument/2006/relationships/image" Target="../media/image18.ti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11" Type="http://schemas.openxmlformats.org/officeDocument/2006/relationships/image" Target="../media/image17.png"/><Relationship Id="rId5" Type="http://schemas.openxmlformats.org/officeDocument/2006/relationships/image" Target="../media/image11.png"/><Relationship Id="rId10" Type="http://schemas.openxmlformats.org/officeDocument/2006/relationships/image" Target="../media/image16.png"/><Relationship Id="rId4" Type="http://schemas.openxmlformats.org/officeDocument/2006/relationships/image" Target="../media/image10.png"/><Relationship Id="rId9" Type="http://schemas.openxmlformats.org/officeDocument/2006/relationships/image" Target="../media/image1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tif"/><Relationship Id="rId7" Type="http://schemas.openxmlformats.org/officeDocument/2006/relationships/image" Target="../media/image1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png"/><Relationship Id="rId5" Type="http://schemas.openxmlformats.org/officeDocument/2006/relationships/image" Target="../media/image20.png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3" Type="http://schemas.openxmlformats.org/officeDocument/2006/relationships/image" Target="../media/image23.png"/><Relationship Id="rId7" Type="http://schemas.openxmlformats.org/officeDocument/2006/relationships/image" Target="../media/image27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6.png"/><Relationship Id="rId5" Type="http://schemas.openxmlformats.org/officeDocument/2006/relationships/image" Target="../media/image25.png"/><Relationship Id="rId4" Type="http://schemas.openxmlformats.org/officeDocument/2006/relationships/image" Target="../media/image24.png"/><Relationship Id="rId9" Type="http://schemas.openxmlformats.org/officeDocument/2006/relationships/image" Target="../media/image29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1.png"/><Relationship Id="rId3" Type="http://schemas.openxmlformats.org/officeDocument/2006/relationships/image" Target="../media/image36.png"/><Relationship Id="rId7" Type="http://schemas.openxmlformats.org/officeDocument/2006/relationships/image" Target="../media/image40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9.png"/><Relationship Id="rId5" Type="http://schemas.openxmlformats.org/officeDocument/2006/relationships/image" Target="../media/image38.png"/><Relationship Id="rId4" Type="http://schemas.openxmlformats.org/officeDocument/2006/relationships/image" Target="../media/image37.pn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7" Type="http://schemas.openxmlformats.org/officeDocument/2006/relationships/image" Target="../media/image41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5.png"/><Relationship Id="rId5" Type="http://schemas.openxmlformats.org/officeDocument/2006/relationships/image" Target="../media/image44.png"/><Relationship Id="rId4" Type="http://schemas.openxmlformats.org/officeDocument/2006/relationships/image" Target="../media/image43.pn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Группа 10"/>
          <p:cNvGrpSpPr/>
          <p:nvPr/>
        </p:nvGrpSpPr>
        <p:grpSpPr>
          <a:xfrm>
            <a:off x="1075267" y="2108200"/>
            <a:ext cx="5076818" cy="2404533"/>
            <a:chOff x="1075267" y="2108200"/>
            <a:chExt cx="5076818" cy="2404533"/>
          </a:xfrm>
        </p:grpSpPr>
        <p:pic>
          <p:nvPicPr>
            <p:cNvPr id="3" name="Рисунок 2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298970" y="2405710"/>
              <a:ext cx="4853115" cy="1758713"/>
            </a:xfrm>
            <a:prstGeom prst="rect">
              <a:avLst/>
            </a:prstGeom>
          </p:spPr>
        </p:pic>
        <p:sp>
          <p:nvSpPr>
            <p:cNvPr id="10" name="Прямоугольник 9"/>
            <p:cNvSpPr/>
            <p:nvPr/>
          </p:nvSpPr>
          <p:spPr>
            <a:xfrm>
              <a:off x="1075267" y="2108200"/>
              <a:ext cx="2184400" cy="2404533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pic>
        <p:nvPicPr>
          <p:cNvPr id="8" name="Рисунок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8970" y="2405710"/>
            <a:ext cx="1776057" cy="1758713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3259667" y="3657598"/>
            <a:ext cx="767447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i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цифровое будущее экспертизы качества свежих фруктов и овощей</a:t>
            </a:r>
            <a:endParaRPr lang="ru-RU" i="1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065019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3"/>
          <p:cNvSpPr txBox="1">
            <a:spLocks noChangeArrowheads="1"/>
          </p:cNvSpPr>
          <p:nvPr/>
        </p:nvSpPr>
        <p:spPr bwMode="auto">
          <a:xfrm>
            <a:off x="1065148" y="1280160"/>
            <a:ext cx="9524555" cy="3849624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 anchor="t"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ru-RU" altLang="ru-RU" sz="2400" dirty="0" smtClean="0"/>
              <a:t>При поставках качественных </a:t>
            </a:r>
            <a:r>
              <a:rPr lang="ru-RU" altLang="ru-RU" sz="2400" dirty="0"/>
              <a:t>свежих фруктов и овощей</a:t>
            </a:r>
            <a:r>
              <a:rPr lang="ru-RU" altLang="ru-RU" sz="2400" dirty="0" smtClean="0"/>
              <a:t> на </a:t>
            </a:r>
            <a:r>
              <a:rPr lang="ru-RU" altLang="ru-RU" sz="2400" dirty="0"/>
              <a:t>этапе логистики </a:t>
            </a:r>
            <a:r>
              <a:rPr lang="ru-RU" altLang="ru-RU" sz="2400" b="1" dirty="0" smtClean="0"/>
              <a:t>осуществляется </a:t>
            </a:r>
            <a:r>
              <a:rPr lang="ru-RU" altLang="ru-RU" sz="2400" b="1" dirty="0"/>
              <a:t>несколько этапов контроля. </a:t>
            </a:r>
            <a:endParaRPr lang="ru-RU" altLang="ru-RU" sz="2400" b="1" dirty="0" smtClean="0"/>
          </a:p>
          <a:p>
            <a:pPr marL="0" indent="0" algn="just">
              <a:buNone/>
            </a:pPr>
            <a:r>
              <a:rPr lang="ru-RU" altLang="ru-RU" sz="2400" dirty="0" smtClean="0"/>
              <a:t>Контроль </a:t>
            </a:r>
            <a:r>
              <a:rPr lang="ru-RU" altLang="ru-RU" sz="2400" dirty="0"/>
              <a:t>производится людьми с высокими затратами и низким уровнем </a:t>
            </a:r>
            <a:r>
              <a:rPr lang="ru-RU" altLang="ru-RU" sz="2400" dirty="0" smtClean="0"/>
              <a:t>достоверности. </a:t>
            </a:r>
            <a:endParaRPr lang="ru-RU" altLang="ru-RU" sz="2400" dirty="0"/>
          </a:p>
          <a:p>
            <a:pPr algn="just"/>
            <a:endParaRPr lang="ru-RU" altLang="ru-RU" sz="6000" dirty="0"/>
          </a:p>
          <a:p>
            <a:pPr marL="0" indent="0" algn="just">
              <a:buNone/>
            </a:pPr>
            <a:r>
              <a:rPr lang="ru-RU" altLang="ru-RU" sz="3300" dirty="0"/>
              <a:t>Общий уровень потерь </a:t>
            </a:r>
            <a:r>
              <a:rPr lang="ru-RU" altLang="ru-RU" sz="3300" dirty="0" smtClean="0"/>
              <a:t>фруктов и овощей </a:t>
            </a:r>
            <a:r>
              <a:rPr lang="ru-RU" altLang="ru-RU" sz="3300" dirty="0"/>
              <a:t>в </a:t>
            </a:r>
            <a:r>
              <a:rPr lang="ru-RU" altLang="ru-RU" sz="3300" dirty="0" smtClean="0"/>
              <a:t>России</a:t>
            </a:r>
            <a:endParaRPr lang="ru-RU" altLang="ru-RU" sz="3300" b="1" dirty="0" smtClean="0">
              <a:solidFill>
                <a:srgbClr val="ED1B34"/>
              </a:solidFill>
              <a:sym typeface="Poppins Medium"/>
            </a:endParaRPr>
          </a:p>
          <a:p>
            <a:pPr marL="0" indent="0">
              <a:spcBef>
                <a:spcPts val="600"/>
              </a:spcBef>
              <a:spcAft>
                <a:spcPts val="600"/>
              </a:spcAft>
              <a:buSzPct val="80000"/>
              <a:buNone/>
            </a:pPr>
            <a:r>
              <a:rPr lang="ru-RU" altLang="ru-RU" sz="3300" b="1" dirty="0" smtClean="0">
                <a:solidFill>
                  <a:srgbClr val="ED1B34"/>
                </a:solidFill>
                <a:sym typeface="Poppins Medium"/>
              </a:rPr>
              <a:t>150 </a:t>
            </a:r>
            <a:r>
              <a:rPr lang="ru-RU" altLang="ru-RU" sz="3300" b="1" dirty="0">
                <a:solidFill>
                  <a:srgbClr val="ED1B34"/>
                </a:solidFill>
                <a:sym typeface="Poppins Medium"/>
              </a:rPr>
              <a:t>000 000 000 </a:t>
            </a:r>
            <a:r>
              <a:rPr lang="ru-RU" altLang="ru-RU" sz="3300" b="1" dirty="0" smtClean="0">
                <a:solidFill>
                  <a:srgbClr val="ED1B34"/>
                </a:solidFill>
                <a:sym typeface="Poppins Medium"/>
              </a:rPr>
              <a:t>руб</a:t>
            </a:r>
            <a:r>
              <a:rPr lang="ru-RU" altLang="ru-RU" sz="3200" b="1" dirty="0" smtClean="0">
                <a:solidFill>
                  <a:srgbClr val="ED1B34"/>
                </a:solidFill>
                <a:sym typeface="Poppins Medium"/>
              </a:rPr>
              <a:t>.</a:t>
            </a:r>
            <a:r>
              <a:rPr lang="ru-RU" altLang="ru-RU" sz="6000" b="1" dirty="0" smtClean="0">
                <a:solidFill>
                  <a:srgbClr val="ED1B34"/>
                </a:solidFill>
                <a:sym typeface="Poppins Medium"/>
              </a:rPr>
              <a:t> </a:t>
            </a:r>
          </a:p>
          <a:p>
            <a:pPr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SzPct val="80000"/>
              <a:buBlip>
                <a:blip r:embed="rId2"/>
              </a:buBlip>
            </a:pPr>
            <a:endParaRPr lang="ru-RU" altLang="ru-RU" sz="1400" dirty="0" smtClean="0"/>
          </a:p>
          <a:p>
            <a:pPr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SzPct val="80000"/>
              <a:buBlip>
                <a:blip r:embed="rId2"/>
              </a:buBlip>
            </a:pPr>
            <a:endParaRPr lang="ru-RU" altLang="ru-RU" sz="1400" dirty="0" smtClean="0"/>
          </a:p>
          <a:p>
            <a:pPr marL="0" indent="0">
              <a:spcAft>
                <a:spcPts val="1200"/>
              </a:spcAft>
              <a:buSzPct val="80000"/>
              <a:buNone/>
            </a:pPr>
            <a:endParaRPr lang="ru-RU" altLang="ru-RU" sz="1800" dirty="0" smtClean="0"/>
          </a:p>
          <a:p>
            <a:pPr>
              <a:spcAft>
                <a:spcPts val="1200"/>
              </a:spcAft>
              <a:buSzPct val="80000"/>
              <a:buBlip>
                <a:blip r:embed="rId2"/>
              </a:buBlip>
            </a:pPr>
            <a:endParaRPr lang="ru-RU" altLang="ru-RU" sz="1800" dirty="0"/>
          </a:p>
        </p:txBody>
      </p:sp>
    </p:spTree>
    <p:extLst>
      <p:ext uri="{BB962C8B-B14F-4D97-AF65-F5344CB8AC3E}">
        <p14:creationId xmlns:p14="http://schemas.microsoft.com/office/powerpoint/2010/main" val="11801968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4439" y="1380225"/>
            <a:ext cx="10000827" cy="3549538"/>
          </a:xfrm>
          <a:prstGeom prst="rect">
            <a:avLst/>
          </a:prstGeom>
        </p:spPr>
      </p:pic>
      <p:grpSp>
        <p:nvGrpSpPr>
          <p:cNvPr id="6" name="Группа 5"/>
          <p:cNvGrpSpPr/>
          <p:nvPr/>
        </p:nvGrpSpPr>
        <p:grpSpPr>
          <a:xfrm>
            <a:off x="1234439" y="5132369"/>
            <a:ext cx="3652302" cy="276999"/>
            <a:chOff x="319800" y="5650571"/>
            <a:chExt cx="7482796" cy="558766"/>
          </a:xfrm>
        </p:grpSpPr>
        <p:sp>
          <p:nvSpPr>
            <p:cNvPr id="3" name="Овал 2"/>
            <p:cNvSpPr/>
            <p:nvPr/>
          </p:nvSpPr>
          <p:spPr>
            <a:xfrm>
              <a:off x="319800" y="5734970"/>
              <a:ext cx="361950" cy="361950"/>
            </a:xfrm>
            <a:prstGeom prst="ellipse">
              <a:avLst/>
            </a:prstGeom>
            <a:solidFill>
              <a:srgbClr val="ED1B3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4" name="Овал 3"/>
            <p:cNvSpPr/>
            <p:nvPr/>
          </p:nvSpPr>
          <p:spPr>
            <a:xfrm>
              <a:off x="865656" y="5727588"/>
              <a:ext cx="361950" cy="361950"/>
            </a:xfrm>
            <a:prstGeom prst="ellipse">
              <a:avLst/>
            </a:prstGeom>
            <a:solidFill>
              <a:srgbClr val="FCC51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" name="TextBox 4"/>
            <p:cNvSpPr txBox="1"/>
            <p:nvPr/>
          </p:nvSpPr>
          <p:spPr>
            <a:xfrm>
              <a:off x="1411514" y="5650571"/>
              <a:ext cx="6391082" cy="55876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sz="1200" dirty="0" smtClean="0"/>
                <a:t>- Точка проверки качества </a:t>
              </a:r>
              <a:r>
                <a:rPr lang="ru-RU" sz="1200" dirty="0"/>
                <a:t>фруктов и овощей</a:t>
              </a:r>
            </a:p>
          </p:txBody>
        </p:sp>
      </p:grpSp>
      <p:sp>
        <p:nvSpPr>
          <p:cNvPr id="7" name="Заголовок 1"/>
          <p:cNvSpPr txBox="1">
            <a:spLocks/>
          </p:cNvSpPr>
          <p:nvPr/>
        </p:nvSpPr>
        <p:spPr>
          <a:xfrm>
            <a:off x="658749" y="291973"/>
            <a:ext cx="9734550" cy="598043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800" b="1" dirty="0"/>
              <a:t>Множество контрольных точек. Контроль осуществляется людьми.</a:t>
            </a:r>
          </a:p>
        </p:txBody>
      </p:sp>
      <p:sp>
        <p:nvSpPr>
          <p:cNvPr id="8" name="TextBox 3"/>
          <p:cNvSpPr txBox="1">
            <a:spLocks noChangeArrowheads="1"/>
          </p:cNvSpPr>
          <p:nvPr/>
        </p:nvSpPr>
        <p:spPr bwMode="auto">
          <a:xfrm>
            <a:off x="897062" y="5611974"/>
            <a:ext cx="10338204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just"/>
            <a:r>
              <a:rPr lang="ru-RU" altLang="ru-RU" sz="2000" dirty="0" smtClean="0">
                <a:solidFill>
                  <a:schemeClr val="tx1"/>
                </a:solidFill>
              </a:rPr>
              <a:t>На пути к потребителю товар проходит </a:t>
            </a:r>
            <a:r>
              <a:rPr lang="ru-RU" altLang="ru-RU" sz="2000" b="1" dirty="0" smtClean="0">
                <a:solidFill>
                  <a:srgbClr val="FF0000"/>
                </a:solidFill>
              </a:rPr>
              <a:t>не менее </a:t>
            </a:r>
            <a:r>
              <a:rPr lang="ru-RU" altLang="ru-RU" sz="3200" b="1" dirty="0" smtClean="0">
                <a:solidFill>
                  <a:srgbClr val="FF0000"/>
                </a:solidFill>
              </a:rPr>
              <a:t>3-х</a:t>
            </a:r>
            <a:r>
              <a:rPr lang="ru-RU" altLang="ru-RU" sz="2000" dirty="0" smtClean="0">
                <a:solidFill>
                  <a:schemeClr val="tx1"/>
                </a:solidFill>
              </a:rPr>
              <a:t> циклов проверки качества. </a:t>
            </a:r>
            <a:endParaRPr lang="ru-RU" altLang="ru-RU" sz="20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659457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9" name="As Is…   Современная проверка качества"/>
          <p:cNvSpPr txBox="1"/>
          <p:nvPr/>
        </p:nvSpPr>
        <p:spPr>
          <a:xfrm>
            <a:off x="449671" y="376929"/>
            <a:ext cx="8611779" cy="64633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none" lIns="45719" rIns="45719">
            <a:spAutoFit/>
          </a:bodyPr>
          <a:lstStyle/>
          <a:p>
            <a:pPr>
              <a:lnSpc>
                <a:spcPct val="90000"/>
              </a:lnSpc>
              <a:defRPr sz="2000" b="1"/>
            </a:pPr>
            <a:r>
              <a:rPr dirty="0"/>
              <a:t>As Is…   </a:t>
            </a:r>
            <a:r>
              <a:rPr dirty="0" err="1" smtClean="0"/>
              <a:t>Современная</a:t>
            </a:r>
            <a:r>
              <a:rPr lang="ru-RU" dirty="0" smtClean="0"/>
              <a:t> модель</a:t>
            </a:r>
            <a:r>
              <a:rPr dirty="0" smtClean="0"/>
              <a:t> </a:t>
            </a:r>
            <a:r>
              <a:rPr dirty="0" err="1" smtClean="0"/>
              <a:t>проверк</a:t>
            </a:r>
            <a:r>
              <a:rPr lang="ru-RU" dirty="0" smtClean="0"/>
              <a:t>и</a:t>
            </a:r>
            <a:r>
              <a:rPr dirty="0" smtClean="0"/>
              <a:t> </a:t>
            </a:r>
            <a:r>
              <a:rPr dirty="0" err="1" smtClean="0"/>
              <a:t>качества</a:t>
            </a:r>
            <a:r>
              <a:rPr lang="ru-RU" dirty="0" smtClean="0"/>
              <a:t>.</a:t>
            </a:r>
          </a:p>
          <a:p>
            <a:pPr>
              <a:lnSpc>
                <a:spcPct val="90000"/>
              </a:lnSpc>
              <a:defRPr sz="2000" b="1"/>
            </a:pPr>
            <a:r>
              <a:rPr lang="ru-RU" dirty="0" smtClean="0"/>
              <a:t>Длительный процесс. Высокие затраты. Не стабильное качество экспертизы</a:t>
            </a:r>
            <a:endParaRPr dirty="0"/>
          </a:p>
        </p:txBody>
      </p:sp>
      <p:pic>
        <p:nvPicPr>
          <p:cNvPr id="36" name="avatar12345.psd" descr="avatar12345.psd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7277500" y="2188450"/>
            <a:ext cx="674487" cy="705678"/>
          </a:xfrm>
          <a:prstGeom prst="rect">
            <a:avLst/>
          </a:prstGeom>
          <a:ln w="12700">
            <a:miter lim="400000"/>
          </a:ln>
        </p:spPr>
      </p:pic>
      <p:pic>
        <p:nvPicPr>
          <p:cNvPr id="37" name="avatar12345.psd" descr="avatar12345.psd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1395849" y="2127661"/>
            <a:ext cx="674488" cy="705678"/>
          </a:xfrm>
          <a:prstGeom prst="rect">
            <a:avLst/>
          </a:prstGeom>
          <a:ln w="12700">
            <a:miter lim="400000"/>
          </a:ln>
        </p:spPr>
      </p:pic>
      <p:sp>
        <p:nvSpPr>
          <p:cNvPr id="38" name="измерение"/>
          <p:cNvSpPr txBox="1"/>
          <p:nvPr/>
        </p:nvSpPr>
        <p:spPr>
          <a:xfrm>
            <a:off x="3401817" y="1323868"/>
            <a:ext cx="765590" cy="261606"/>
          </a:xfrm>
          <a:prstGeom prst="rect">
            <a:avLst/>
          </a:prstGeom>
          <a:ln w="25400">
            <a:solidFill>
              <a:srgbClr val="F5C343"/>
            </a:solidFill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45718" tIns="45718" rIns="45718" bIns="45718">
            <a:spAutoFit/>
          </a:bodyPr>
          <a:lstStyle>
            <a:lvl1pPr>
              <a:defRPr sz="1100">
                <a:latin typeface="+mj-lt"/>
                <a:ea typeface="+mj-ea"/>
                <a:cs typeface="+mj-cs"/>
                <a:sym typeface="Calibri"/>
              </a:defRPr>
            </a:lvl1pPr>
          </a:lstStyle>
          <a:p>
            <a:pPr algn="ctr"/>
            <a:r>
              <a:rPr lang="ru-RU" dirty="0" smtClean="0"/>
              <a:t>Измерение</a:t>
            </a:r>
            <a:endParaRPr lang="ru-RU" dirty="0"/>
          </a:p>
        </p:txBody>
      </p:sp>
      <p:sp>
        <p:nvSpPr>
          <p:cNvPr id="39" name="калибровка"/>
          <p:cNvSpPr txBox="1"/>
          <p:nvPr/>
        </p:nvSpPr>
        <p:spPr>
          <a:xfrm>
            <a:off x="5918416" y="1323868"/>
            <a:ext cx="796048" cy="261606"/>
          </a:xfrm>
          <a:prstGeom prst="rect">
            <a:avLst/>
          </a:prstGeom>
          <a:ln w="25400">
            <a:solidFill>
              <a:srgbClr val="F5C343"/>
            </a:solidFill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45718" tIns="45718" rIns="45718" bIns="45718">
            <a:spAutoFit/>
          </a:bodyPr>
          <a:lstStyle>
            <a:lvl1pPr>
              <a:defRPr sz="1100">
                <a:latin typeface="+mj-lt"/>
                <a:ea typeface="+mj-ea"/>
                <a:cs typeface="+mj-cs"/>
                <a:sym typeface="Calibri"/>
              </a:defRPr>
            </a:lvl1pPr>
          </a:lstStyle>
          <a:p>
            <a:pPr algn="ctr"/>
            <a:r>
              <a:rPr lang="ru-RU" dirty="0" smtClean="0"/>
              <a:t>Калибровка</a:t>
            </a:r>
            <a:endParaRPr lang="ru-RU" dirty="0"/>
          </a:p>
        </p:txBody>
      </p:sp>
      <p:sp>
        <p:nvSpPr>
          <p:cNvPr id="40" name="взвешивание"/>
          <p:cNvSpPr txBox="1"/>
          <p:nvPr/>
        </p:nvSpPr>
        <p:spPr>
          <a:xfrm>
            <a:off x="4618943" y="1323868"/>
            <a:ext cx="887418" cy="261606"/>
          </a:xfrm>
          <a:prstGeom prst="rect">
            <a:avLst/>
          </a:prstGeom>
          <a:ln w="25400">
            <a:solidFill>
              <a:srgbClr val="F5C343"/>
            </a:solidFill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45718" tIns="45718" rIns="45718" bIns="45718">
            <a:spAutoFit/>
          </a:bodyPr>
          <a:lstStyle>
            <a:lvl1pPr>
              <a:defRPr sz="1100">
                <a:latin typeface="+mj-lt"/>
                <a:ea typeface="+mj-ea"/>
                <a:cs typeface="+mj-cs"/>
                <a:sym typeface="Calibri"/>
              </a:defRPr>
            </a:lvl1pPr>
          </a:lstStyle>
          <a:p>
            <a:pPr algn="ctr"/>
            <a:r>
              <a:rPr lang="ru-RU" dirty="0" smtClean="0"/>
              <a:t>Взвешивание</a:t>
            </a:r>
            <a:endParaRPr lang="ru-RU" dirty="0"/>
          </a:p>
        </p:txBody>
      </p:sp>
      <p:sp>
        <p:nvSpPr>
          <p:cNvPr id="41" name="отчет"/>
          <p:cNvSpPr txBox="1"/>
          <p:nvPr/>
        </p:nvSpPr>
        <p:spPr>
          <a:xfrm>
            <a:off x="11367339" y="1323868"/>
            <a:ext cx="427357" cy="261606"/>
          </a:xfrm>
          <a:prstGeom prst="rect">
            <a:avLst/>
          </a:prstGeom>
          <a:ln w="25400">
            <a:solidFill>
              <a:srgbClr val="F5C343"/>
            </a:solidFill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45718" tIns="45718" rIns="45718" bIns="45718">
            <a:spAutoFit/>
          </a:bodyPr>
          <a:lstStyle>
            <a:lvl1pPr>
              <a:defRPr sz="1100">
                <a:latin typeface="+mj-lt"/>
                <a:ea typeface="+mj-ea"/>
                <a:cs typeface="+mj-cs"/>
                <a:sym typeface="Calibri"/>
              </a:defRPr>
            </a:lvl1pPr>
          </a:lstStyle>
          <a:p>
            <a:pPr algn="ctr"/>
            <a:r>
              <a:rPr lang="ru-RU" dirty="0" smtClean="0"/>
              <a:t>Отчет</a:t>
            </a:r>
            <a:endParaRPr lang="ru-RU" dirty="0"/>
          </a:p>
        </p:txBody>
      </p:sp>
      <p:sp>
        <p:nvSpPr>
          <p:cNvPr id="42" name="изучение…"/>
          <p:cNvSpPr txBox="1"/>
          <p:nvPr/>
        </p:nvSpPr>
        <p:spPr>
          <a:xfrm>
            <a:off x="7270419" y="1324106"/>
            <a:ext cx="688646" cy="430883"/>
          </a:xfrm>
          <a:prstGeom prst="rect">
            <a:avLst/>
          </a:prstGeom>
          <a:ln w="25400">
            <a:solidFill>
              <a:srgbClr val="F5C343"/>
            </a:solidFill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45718" tIns="45718" rIns="45718" bIns="45718">
            <a:spAutoFit/>
          </a:bodyPr>
          <a:lstStyle/>
          <a:p>
            <a:pPr algn="ctr">
              <a:defRPr sz="1100">
                <a:latin typeface="+mj-lt"/>
                <a:ea typeface="+mj-ea"/>
                <a:cs typeface="+mj-cs"/>
                <a:sym typeface="Calibri"/>
              </a:defRPr>
            </a:pPr>
            <a:r>
              <a:rPr lang="ru-RU" dirty="0" smtClean="0"/>
              <a:t>Изучение </a:t>
            </a:r>
          </a:p>
          <a:p>
            <a:pPr algn="ctr">
              <a:defRPr sz="1100">
                <a:latin typeface="+mj-lt"/>
                <a:ea typeface="+mj-ea"/>
                <a:cs typeface="+mj-cs"/>
                <a:sym typeface="Calibri"/>
              </a:defRPr>
            </a:pPr>
            <a:r>
              <a:rPr lang="ru-RU" dirty="0" smtClean="0"/>
              <a:t>В разрезе</a:t>
            </a:r>
            <a:endParaRPr lang="ru-RU" dirty="0"/>
          </a:p>
        </p:txBody>
      </p:sp>
      <p:sp>
        <p:nvSpPr>
          <p:cNvPr id="43" name="Поиск в…"/>
          <p:cNvSpPr txBox="1"/>
          <p:nvPr/>
        </p:nvSpPr>
        <p:spPr>
          <a:xfrm>
            <a:off x="8525199" y="1324106"/>
            <a:ext cx="864976" cy="430883"/>
          </a:xfrm>
          <a:prstGeom prst="rect">
            <a:avLst/>
          </a:prstGeom>
          <a:ln w="25400">
            <a:solidFill>
              <a:srgbClr val="F5C343"/>
            </a:solidFill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45718" tIns="45718" rIns="45718" bIns="45718">
            <a:spAutoFit/>
          </a:bodyPr>
          <a:lstStyle/>
          <a:p>
            <a:pPr algn="ctr">
              <a:defRPr sz="1100">
                <a:latin typeface="+mj-lt"/>
                <a:ea typeface="+mj-ea"/>
                <a:cs typeface="+mj-cs"/>
                <a:sym typeface="Calibri"/>
              </a:defRPr>
            </a:pPr>
            <a:r>
              <a:rPr lang="ru-RU" dirty="0" smtClean="0"/>
              <a:t>Поиск в</a:t>
            </a:r>
          </a:p>
          <a:p>
            <a:pPr algn="ctr">
              <a:defRPr sz="1100">
                <a:latin typeface="+mj-lt"/>
                <a:ea typeface="+mj-ea"/>
                <a:cs typeface="+mj-cs"/>
                <a:sym typeface="Calibri"/>
              </a:defRPr>
            </a:pPr>
            <a:r>
              <a:rPr lang="ru-RU" dirty="0" smtClean="0"/>
              <a:t>Справочнике</a:t>
            </a:r>
            <a:endParaRPr lang="ru-RU" dirty="0"/>
          </a:p>
        </p:txBody>
      </p:sp>
      <p:sp>
        <p:nvSpPr>
          <p:cNvPr id="44" name="ручной…"/>
          <p:cNvSpPr txBox="1"/>
          <p:nvPr/>
        </p:nvSpPr>
        <p:spPr>
          <a:xfrm>
            <a:off x="10121854" y="1247906"/>
            <a:ext cx="549184" cy="600160"/>
          </a:xfrm>
          <a:prstGeom prst="rect">
            <a:avLst/>
          </a:prstGeom>
          <a:ln w="25400">
            <a:solidFill>
              <a:srgbClr val="F5C343"/>
            </a:solidFill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45718" tIns="45718" rIns="45718" bIns="45718">
            <a:spAutoFit/>
          </a:bodyPr>
          <a:lstStyle/>
          <a:p>
            <a:pPr algn="ctr">
              <a:defRPr sz="1100">
                <a:latin typeface="+mj-lt"/>
                <a:ea typeface="+mj-ea"/>
                <a:cs typeface="+mj-cs"/>
                <a:sym typeface="Calibri"/>
              </a:defRPr>
            </a:pPr>
            <a:r>
              <a:rPr lang="ru-RU" dirty="0" smtClean="0"/>
              <a:t>Ручной </a:t>
            </a:r>
          </a:p>
          <a:p>
            <a:pPr algn="ctr">
              <a:defRPr sz="1100">
                <a:latin typeface="+mj-lt"/>
                <a:ea typeface="+mj-ea"/>
                <a:cs typeface="+mj-cs"/>
                <a:sym typeface="Calibri"/>
              </a:defRPr>
            </a:pPr>
            <a:r>
              <a:rPr lang="ru-RU" dirty="0" smtClean="0"/>
              <a:t>Ввод </a:t>
            </a:r>
          </a:p>
          <a:p>
            <a:pPr algn="ctr">
              <a:defRPr sz="1100">
                <a:latin typeface="+mj-lt"/>
                <a:ea typeface="+mj-ea"/>
                <a:cs typeface="+mj-cs"/>
                <a:sym typeface="Calibri"/>
              </a:defRPr>
            </a:pPr>
            <a:r>
              <a:rPr lang="ru-RU" dirty="0" smtClean="0"/>
              <a:t>Данных</a:t>
            </a:r>
            <a:endParaRPr lang="ru-RU" dirty="0"/>
          </a:p>
        </p:txBody>
      </p:sp>
      <p:sp>
        <p:nvSpPr>
          <p:cNvPr id="45" name="эксперт"/>
          <p:cNvSpPr txBox="1"/>
          <p:nvPr/>
        </p:nvSpPr>
        <p:spPr>
          <a:xfrm>
            <a:off x="245727" y="1323868"/>
            <a:ext cx="562009" cy="261606"/>
          </a:xfrm>
          <a:prstGeom prst="rect">
            <a:avLst/>
          </a:prstGeom>
          <a:ln w="25400">
            <a:solidFill>
              <a:srgbClr val="F5C343"/>
            </a:solidFill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45718" tIns="45718" rIns="45718" bIns="45718">
            <a:spAutoFit/>
          </a:bodyPr>
          <a:lstStyle>
            <a:lvl1pPr>
              <a:defRPr sz="1100">
                <a:latin typeface="+mj-lt"/>
                <a:ea typeface="+mj-ea"/>
                <a:cs typeface="+mj-cs"/>
                <a:sym typeface="Calibri"/>
              </a:defRPr>
            </a:lvl1pPr>
          </a:lstStyle>
          <a:p>
            <a:pPr algn="ctr"/>
            <a:r>
              <a:rPr lang="ru-RU" dirty="0" smtClean="0"/>
              <a:t>Эксперт</a:t>
            </a:r>
            <a:endParaRPr lang="ru-RU" dirty="0"/>
          </a:p>
        </p:txBody>
      </p:sp>
      <p:sp>
        <p:nvSpPr>
          <p:cNvPr id="46" name="фрукты/…"/>
          <p:cNvSpPr txBox="1"/>
          <p:nvPr/>
        </p:nvSpPr>
        <p:spPr>
          <a:xfrm>
            <a:off x="1441667" y="1324106"/>
            <a:ext cx="582848" cy="430883"/>
          </a:xfrm>
          <a:prstGeom prst="rect">
            <a:avLst/>
          </a:prstGeom>
          <a:ln w="25400">
            <a:solidFill>
              <a:srgbClr val="F5C343"/>
            </a:solidFill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45718" tIns="45718" rIns="45718" bIns="45718">
            <a:spAutoFit/>
          </a:bodyPr>
          <a:lstStyle/>
          <a:p>
            <a:pPr algn="ctr">
              <a:defRPr sz="1100">
                <a:latin typeface="+mj-lt"/>
                <a:ea typeface="+mj-ea"/>
                <a:cs typeface="+mj-cs"/>
                <a:sym typeface="Calibri"/>
              </a:defRPr>
            </a:pPr>
            <a:r>
              <a:rPr lang="ru-RU" dirty="0" smtClean="0"/>
              <a:t>Фрукты/</a:t>
            </a:r>
          </a:p>
          <a:p>
            <a:pPr algn="ctr">
              <a:defRPr sz="1100">
                <a:latin typeface="+mj-lt"/>
                <a:ea typeface="+mj-ea"/>
                <a:cs typeface="+mj-cs"/>
                <a:sym typeface="Calibri"/>
              </a:defRPr>
            </a:pPr>
            <a:r>
              <a:rPr lang="ru-RU" dirty="0" smtClean="0"/>
              <a:t>Овощи</a:t>
            </a:r>
            <a:endParaRPr lang="ru-RU" dirty="0"/>
          </a:p>
        </p:txBody>
      </p:sp>
      <p:sp>
        <p:nvSpPr>
          <p:cNvPr id="47" name="осмотр"/>
          <p:cNvSpPr txBox="1"/>
          <p:nvPr/>
        </p:nvSpPr>
        <p:spPr>
          <a:xfrm>
            <a:off x="2462613" y="1323868"/>
            <a:ext cx="539567" cy="261606"/>
          </a:xfrm>
          <a:prstGeom prst="rect">
            <a:avLst/>
          </a:prstGeom>
          <a:ln w="25400">
            <a:solidFill>
              <a:srgbClr val="F5C343"/>
            </a:solidFill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45718" tIns="45718" rIns="45718" bIns="45718">
            <a:spAutoFit/>
          </a:bodyPr>
          <a:lstStyle>
            <a:lvl1pPr>
              <a:defRPr sz="1100">
                <a:latin typeface="+mj-lt"/>
                <a:ea typeface="+mj-ea"/>
                <a:cs typeface="+mj-cs"/>
                <a:sym typeface="Calibri"/>
              </a:defRPr>
            </a:lvl1pPr>
          </a:lstStyle>
          <a:p>
            <a:pPr algn="ctr"/>
            <a:r>
              <a:rPr lang="ru-RU" dirty="0" smtClean="0"/>
              <a:t>Осмотр</a:t>
            </a:r>
            <a:endParaRPr lang="ru-RU" dirty="0"/>
          </a:p>
        </p:txBody>
      </p:sp>
      <p:pic>
        <p:nvPicPr>
          <p:cNvPr id="48" name="customer-service.pdf" descr="customer-service.pdf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152214" y="1947020"/>
            <a:ext cx="749037" cy="835338"/>
          </a:xfrm>
          <a:prstGeom prst="rect">
            <a:avLst/>
          </a:prstGeom>
          <a:ln w="12700">
            <a:miter lim="400000"/>
          </a:ln>
        </p:spPr>
      </p:pic>
      <p:pic>
        <p:nvPicPr>
          <p:cNvPr id="49" name="worker.pdf" descr="worker.pdf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2268974" y="2009618"/>
            <a:ext cx="823721" cy="823721"/>
          </a:xfrm>
          <a:prstGeom prst="rect">
            <a:avLst/>
          </a:prstGeom>
          <a:ln w="12700">
            <a:miter lim="400000"/>
          </a:ln>
        </p:spPr>
      </p:pic>
      <p:grpSp>
        <p:nvGrpSpPr>
          <p:cNvPr id="50" name="Группа"/>
          <p:cNvGrpSpPr/>
          <p:nvPr/>
        </p:nvGrpSpPr>
        <p:grpSpPr>
          <a:xfrm>
            <a:off x="4633613" y="1992200"/>
            <a:ext cx="879490" cy="858558"/>
            <a:chOff x="0" y="0"/>
            <a:chExt cx="879488" cy="858556"/>
          </a:xfrm>
        </p:grpSpPr>
        <p:pic>
          <p:nvPicPr>
            <p:cNvPr id="51" name="measuring.pdf" descr="measuring.pdf"/>
            <p:cNvPicPr>
              <a:picLocks noChangeAspect="1"/>
            </p:cNvPicPr>
            <p:nvPr/>
          </p:nvPicPr>
          <p:blipFill>
            <a:blip r:embed="rId5">
              <a:extLst/>
            </a:blip>
            <a:stretch>
              <a:fillRect/>
            </a:stretch>
          </p:blipFill>
          <p:spPr>
            <a:xfrm>
              <a:off x="20931" y="0"/>
              <a:ext cx="858558" cy="858557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pic>
          <p:nvPicPr>
            <p:cNvPr id="52" name="avatar12345.psd" descr="avatar12345.psd"/>
            <p:cNvPicPr>
              <a:picLocks noChangeAspect="1"/>
            </p:cNvPicPr>
            <p:nvPr/>
          </p:nvPicPr>
          <p:blipFill>
            <a:blip r:embed="rId2">
              <a:extLst/>
            </a:blip>
            <a:stretch>
              <a:fillRect/>
            </a:stretch>
          </p:blipFill>
          <p:spPr>
            <a:xfrm>
              <a:off x="0" y="308136"/>
              <a:ext cx="338727" cy="354392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</p:grpSp>
      <p:pic>
        <p:nvPicPr>
          <p:cNvPr id="53" name="school-material-1.pdf" descr="school-material-1.pdf"/>
          <p:cNvPicPr>
            <a:picLocks noChangeAspect="1"/>
          </p:cNvPicPr>
          <p:nvPr/>
        </p:nvPicPr>
        <p:blipFill>
          <a:blip r:embed="rId6">
            <a:extLst/>
          </a:blip>
          <a:stretch>
            <a:fillRect/>
          </a:stretch>
        </p:blipFill>
        <p:spPr>
          <a:xfrm>
            <a:off x="8612880" y="2050213"/>
            <a:ext cx="689617" cy="907671"/>
          </a:xfrm>
          <a:prstGeom prst="rect">
            <a:avLst/>
          </a:prstGeom>
          <a:ln w="12700">
            <a:miter lim="400000"/>
          </a:ln>
        </p:spPr>
      </p:pic>
      <p:pic>
        <p:nvPicPr>
          <p:cNvPr id="54" name="studying-1.pdf" descr="studying-1.pdf"/>
          <p:cNvPicPr>
            <a:picLocks noChangeAspect="1"/>
          </p:cNvPicPr>
          <p:nvPr/>
        </p:nvPicPr>
        <p:blipFill>
          <a:blip r:embed="rId7">
            <a:extLst/>
          </a:blip>
          <a:stretch>
            <a:fillRect/>
          </a:stretch>
        </p:blipFill>
        <p:spPr>
          <a:xfrm>
            <a:off x="9908096" y="2192151"/>
            <a:ext cx="976704" cy="623794"/>
          </a:xfrm>
          <a:prstGeom prst="rect">
            <a:avLst/>
          </a:prstGeom>
          <a:ln w="12700">
            <a:miter lim="400000"/>
          </a:ln>
        </p:spPr>
      </p:pic>
      <p:pic>
        <p:nvPicPr>
          <p:cNvPr id="55" name="bars-chart-1.pdf" descr="bars-chart-1.pdf"/>
          <p:cNvPicPr>
            <a:picLocks noChangeAspect="1"/>
          </p:cNvPicPr>
          <p:nvPr/>
        </p:nvPicPr>
        <p:blipFill>
          <a:blip r:embed="rId8">
            <a:extLst/>
          </a:blip>
          <a:stretch>
            <a:fillRect/>
          </a:stretch>
        </p:blipFill>
        <p:spPr>
          <a:xfrm>
            <a:off x="3355335" y="1983577"/>
            <a:ext cx="858558" cy="860235"/>
          </a:xfrm>
          <a:prstGeom prst="rect">
            <a:avLst/>
          </a:prstGeom>
          <a:ln w="12700">
            <a:miter lim="400000"/>
          </a:ln>
        </p:spPr>
      </p:pic>
      <p:grpSp>
        <p:nvGrpSpPr>
          <p:cNvPr id="56" name="Группа"/>
          <p:cNvGrpSpPr/>
          <p:nvPr/>
        </p:nvGrpSpPr>
        <p:grpSpPr>
          <a:xfrm>
            <a:off x="11243774" y="2038138"/>
            <a:ext cx="674487" cy="930828"/>
            <a:chOff x="0" y="0"/>
            <a:chExt cx="674486" cy="930827"/>
          </a:xfrm>
        </p:grpSpPr>
        <p:pic>
          <p:nvPicPr>
            <p:cNvPr id="57" name="contract.pdf" descr="contract.pdf"/>
            <p:cNvPicPr>
              <a:picLocks noChangeAspect="1"/>
            </p:cNvPicPr>
            <p:nvPr/>
          </p:nvPicPr>
          <p:blipFill>
            <a:blip r:embed="rId9">
              <a:extLst/>
            </a:blip>
            <a:stretch>
              <a:fillRect/>
            </a:stretch>
          </p:blipFill>
          <p:spPr>
            <a:xfrm>
              <a:off x="0" y="0"/>
              <a:ext cx="674487" cy="930828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pic>
          <p:nvPicPr>
            <p:cNvPr id="58" name="avatar12345.psd" descr="avatar12345.psd"/>
            <p:cNvPicPr>
              <a:picLocks noChangeAspect="1"/>
            </p:cNvPicPr>
            <p:nvPr/>
          </p:nvPicPr>
          <p:blipFill>
            <a:blip r:embed="rId2">
              <a:extLst/>
            </a:blip>
            <a:stretch>
              <a:fillRect/>
            </a:stretch>
          </p:blipFill>
          <p:spPr>
            <a:xfrm>
              <a:off x="392330" y="538826"/>
              <a:ext cx="234205" cy="245035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</p:grpSp>
      <p:grpSp>
        <p:nvGrpSpPr>
          <p:cNvPr id="59" name="Группа"/>
          <p:cNvGrpSpPr/>
          <p:nvPr/>
        </p:nvGrpSpPr>
        <p:grpSpPr>
          <a:xfrm>
            <a:off x="11243774" y="2038634"/>
            <a:ext cx="674487" cy="930828"/>
            <a:chOff x="0" y="0"/>
            <a:chExt cx="674486" cy="930827"/>
          </a:xfrm>
        </p:grpSpPr>
        <p:pic>
          <p:nvPicPr>
            <p:cNvPr id="60" name="contract.pdf" descr="contract.pdf"/>
            <p:cNvPicPr>
              <a:picLocks noChangeAspect="1"/>
            </p:cNvPicPr>
            <p:nvPr/>
          </p:nvPicPr>
          <p:blipFill>
            <a:blip r:embed="rId9">
              <a:extLst/>
            </a:blip>
            <a:stretch>
              <a:fillRect/>
            </a:stretch>
          </p:blipFill>
          <p:spPr>
            <a:xfrm>
              <a:off x="0" y="0"/>
              <a:ext cx="674487" cy="930828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pic>
          <p:nvPicPr>
            <p:cNvPr id="61" name="avatar12345.psd" descr="avatar12345.psd"/>
            <p:cNvPicPr>
              <a:picLocks noChangeAspect="1"/>
            </p:cNvPicPr>
            <p:nvPr/>
          </p:nvPicPr>
          <p:blipFill>
            <a:blip r:embed="rId2">
              <a:extLst/>
            </a:blip>
            <a:stretch>
              <a:fillRect/>
            </a:stretch>
          </p:blipFill>
          <p:spPr>
            <a:xfrm>
              <a:off x="392330" y="538826"/>
              <a:ext cx="234205" cy="245035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</p:grpSp>
      <p:pic>
        <p:nvPicPr>
          <p:cNvPr id="62" name="stats-2.pdf" descr="stats-2.pdf"/>
          <p:cNvPicPr>
            <a:picLocks noChangeAspect="1"/>
          </p:cNvPicPr>
          <p:nvPr/>
        </p:nvPicPr>
        <p:blipFill>
          <a:blip r:embed="rId10">
            <a:extLst/>
          </a:blip>
          <a:stretch>
            <a:fillRect/>
          </a:stretch>
        </p:blipFill>
        <p:spPr>
          <a:xfrm>
            <a:off x="5827477" y="2025763"/>
            <a:ext cx="977930" cy="775863"/>
          </a:xfrm>
          <a:prstGeom prst="rect">
            <a:avLst/>
          </a:prstGeom>
          <a:ln w="12700">
            <a:miter lim="400000"/>
          </a:ln>
        </p:spPr>
      </p:pic>
      <p:sp>
        <p:nvSpPr>
          <p:cNvPr id="63" name="Линия"/>
          <p:cNvSpPr/>
          <p:nvPr/>
        </p:nvSpPr>
        <p:spPr>
          <a:xfrm>
            <a:off x="1020119" y="2443088"/>
            <a:ext cx="264634" cy="1"/>
          </a:xfrm>
          <a:prstGeom prst="line">
            <a:avLst/>
          </a:prstGeom>
          <a:ln w="25400">
            <a:solidFill>
              <a:srgbClr val="F5C343"/>
            </a:solidFill>
            <a:tailEnd type="triangle"/>
          </a:ln>
        </p:spPr>
        <p:txBody>
          <a:bodyPr lIns="45718" tIns="45718" rIns="45718" bIns="45718"/>
          <a:lstStyle/>
          <a:p>
            <a:endParaRPr/>
          </a:p>
        </p:txBody>
      </p:sp>
      <p:sp>
        <p:nvSpPr>
          <p:cNvPr id="64" name="Линия"/>
          <p:cNvSpPr/>
          <p:nvPr/>
        </p:nvSpPr>
        <p:spPr>
          <a:xfrm>
            <a:off x="2181434" y="2443088"/>
            <a:ext cx="264634" cy="1"/>
          </a:xfrm>
          <a:prstGeom prst="line">
            <a:avLst/>
          </a:prstGeom>
          <a:ln w="25400">
            <a:solidFill>
              <a:srgbClr val="F5C343"/>
            </a:solidFill>
            <a:tailEnd type="triangle"/>
          </a:ln>
        </p:spPr>
        <p:txBody>
          <a:bodyPr lIns="45718" tIns="45718" rIns="45718" bIns="45718"/>
          <a:lstStyle/>
          <a:p>
            <a:endParaRPr/>
          </a:p>
        </p:txBody>
      </p:sp>
      <p:sp>
        <p:nvSpPr>
          <p:cNvPr id="65" name="Линия"/>
          <p:cNvSpPr/>
          <p:nvPr/>
        </p:nvSpPr>
        <p:spPr>
          <a:xfrm>
            <a:off x="3097839" y="2443088"/>
            <a:ext cx="264634" cy="1"/>
          </a:xfrm>
          <a:prstGeom prst="line">
            <a:avLst/>
          </a:prstGeom>
          <a:ln w="25400">
            <a:solidFill>
              <a:srgbClr val="F5C343"/>
            </a:solidFill>
            <a:tailEnd type="triangle"/>
          </a:ln>
        </p:spPr>
        <p:txBody>
          <a:bodyPr lIns="45718" tIns="45718" rIns="45718" bIns="45718"/>
          <a:lstStyle/>
          <a:p>
            <a:endParaRPr/>
          </a:p>
        </p:txBody>
      </p:sp>
      <p:sp>
        <p:nvSpPr>
          <p:cNvPr id="66" name="Линия"/>
          <p:cNvSpPr/>
          <p:nvPr/>
        </p:nvSpPr>
        <p:spPr>
          <a:xfrm>
            <a:off x="4319081" y="2443088"/>
            <a:ext cx="264634" cy="1"/>
          </a:xfrm>
          <a:prstGeom prst="line">
            <a:avLst/>
          </a:prstGeom>
          <a:ln w="25400">
            <a:solidFill>
              <a:srgbClr val="F5C343"/>
            </a:solidFill>
            <a:tailEnd type="triangle"/>
          </a:ln>
        </p:spPr>
        <p:txBody>
          <a:bodyPr lIns="45718" tIns="45718" rIns="45718" bIns="45718"/>
          <a:lstStyle/>
          <a:p>
            <a:endParaRPr/>
          </a:p>
        </p:txBody>
      </p:sp>
      <p:sp>
        <p:nvSpPr>
          <p:cNvPr id="67" name="Линия"/>
          <p:cNvSpPr/>
          <p:nvPr/>
        </p:nvSpPr>
        <p:spPr>
          <a:xfrm>
            <a:off x="5613380" y="2443088"/>
            <a:ext cx="264634" cy="1"/>
          </a:xfrm>
          <a:prstGeom prst="line">
            <a:avLst/>
          </a:prstGeom>
          <a:ln w="25400">
            <a:solidFill>
              <a:srgbClr val="F5C343"/>
            </a:solidFill>
            <a:tailEnd type="triangle"/>
          </a:ln>
        </p:spPr>
        <p:txBody>
          <a:bodyPr lIns="45718" tIns="45718" rIns="45718" bIns="45718"/>
          <a:lstStyle/>
          <a:p>
            <a:endParaRPr/>
          </a:p>
        </p:txBody>
      </p:sp>
      <p:sp>
        <p:nvSpPr>
          <p:cNvPr id="68" name="Линия"/>
          <p:cNvSpPr/>
          <p:nvPr/>
        </p:nvSpPr>
        <p:spPr>
          <a:xfrm>
            <a:off x="6930674" y="2443088"/>
            <a:ext cx="264634" cy="1"/>
          </a:xfrm>
          <a:prstGeom prst="line">
            <a:avLst/>
          </a:prstGeom>
          <a:ln w="25400">
            <a:solidFill>
              <a:srgbClr val="F5C343"/>
            </a:solidFill>
            <a:tailEnd type="triangle"/>
          </a:ln>
        </p:spPr>
        <p:txBody>
          <a:bodyPr lIns="45718" tIns="45718" rIns="45718" bIns="45718"/>
          <a:lstStyle/>
          <a:p>
            <a:endParaRPr/>
          </a:p>
        </p:txBody>
      </p:sp>
      <p:sp>
        <p:nvSpPr>
          <p:cNvPr id="69" name="Линия"/>
          <p:cNvSpPr/>
          <p:nvPr/>
        </p:nvSpPr>
        <p:spPr>
          <a:xfrm>
            <a:off x="8150116" y="2443088"/>
            <a:ext cx="264635" cy="1"/>
          </a:xfrm>
          <a:prstGeom prst="line">
            <a:avLst/>
          </a:prstGeom>
          <a:ln w="25400">
            <a:solidFill>
              <a:srgbClr val="F5C343"/>
            </a:solidFill>
            <a:tailEnd type="triangle"/>
          </a:ln>
        </p:spPr>
        <p:txBody>
          <a:bodyPr lIns="45718" tIns="45718" rIns="45718" bIns="45718"/>
          <a:lstStyle/>
          <a:p>
            <a:endParaRPr/>
          </a:p>
        </p:txBody>
      </p:sp>
      <p:sp>
        <p:nvSpPr>
          <p:cNvPr id="70" name="Линия"/>
          <p:cNvSpPr/>
          <p:nvPr/>
        </p:nvSpPr>
        <p:spPr>
          <a:xfrm>
            <a:off x="9542267" y="2443088"/>
            <a:ext cx="264634" cy="1"/>
          </a:xfrm>
          <a:prstGeom prst="line">
            <a:avLst/>
          </a:prstGeom>
          <a:ln w="25400">
            <a:solidFill>
              <a:srgbClr val="F5C343"/>
            </a:solidFill>
            <a:tailEnd type="triangle"/>
          </a:ln>
        </p:spPr>
        <p:txBody>
          <a:bodyPr lIns="45718" tIns="45718" rIns="45718" bIns="45718"/>
          <a:lstStyle/>
          <a:p>
            <a:endParaRPr/>
          </a:p>
        </p:txBody>
      </p:sp>
      <p:sp>
        <p:nvSpPr>
          <p:cNvPr id="71" name="Линия"/>
          <p:cNvSpPr/>
          <p:nvPr/>
        </p:nvSpPr>
        <p:spPr>
          <a:xfrm>
            <a:off x="10931970" y="2443088"/>
            <a:ext cx="264634" cy="1"/>
          </a:xfrm>
          <a:prstGeom prst="line">
            <a:avLst/>
          </a:prstGeom>
          <a:ln w="25400">
            <a:solidFill>
              <a:srgbClr val="F5C343"/>
            </a:solidFill>
            <a:tailEnd type="triangle"/>
          </a:ln>
        </p:spPr>
        <p:txBody>
          <a:bodyPr lIns="45718" tIns="45718" rIns="45718" bIns="45718"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38772326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3"/>
          <p:cNvSpPr txBox="1">
            <a:spLocks noChangeArrowheads="1"/>
          </p:cNvSpPr>
          <p:nvPr/>
        </p:nvSpPr>
        <p:spPr bwMode="auto">
          <a:xfrm>
            <a:off x="658749" y="2310151"/>
            <a:ext cx="1661118" cy="631320"/>
          </a:xfrm>
          <a:prstGeom prst="rect">
            <a:avLst/>
          </a:prstGeom>
          <a:solidFill>
            <a:schemeClr val="bg1">
              <a:alpha val="99000"/>
            </a:schemeClr>
          </a:solidFill>
          <a:ln>
            <a:noFill/>
          </a:ln>
        </p:spPr>
        <p:txBody>
          <a:bodyPr vert="horz" lIns="91440" tIns="45720" rIns="91440" bIns="45720" rtlCol="0" anchor="ctr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spcAft>
                <a:spcPts val="1200"/>
              </a:spcAft>
              <a:buSzPct val="80000"/>
              <a:buFont typeface="Arial" panose="020B0604020202020204" pitchFamily="34" charset="0"/>
              <a:buNone/>
            </a:pPr>
            <a:r>
              <a:rPr lang="en-US" altLang="ru-RU" sz="6600" b="1" dirty="0" smtClean="0">
                <a:solidFill>
                  <a:srgbClr val="FFC000"/>
                </a:solidFill>
                <a:sym typeface="Poppins Medium"/>
              </a:rPr>
              <a:t>5</a:t>
            </a:r>
            <a:r>
              <a:rPr lang="ru-RU" altLang="ru-RU" sz="6600" b="1" dirty="0" smtClean="0">
                <a:solidFill>
                  <a:srgbClr val="FFC000"/>
                </a:solidFill>
                <a:sym typeface="Poppins Medium"/>
              </a:rPr>
              <a:t>0</a:t>
            </a:r>
            <a:r>
              <a:rPr lang="en-US" altLang="ru-RU" sz="6600" b="1" dirty="0" smtClean="0">
                <a:solidFill>
                  <a:srgbClr val="FFC000"/>
                </a:solidFill>
                <a:sym typeface="Poppins Medium"/>
              </a:rPr>
              <a:t>%</a:t>
            </a:r>
            <a:endParaRPr lang="ru-RU" altLang="ru-RU" dirty="0"/>
          </a:p>
        </p:txBody>
      </p:sp>
      <p:sp>
        <p:nvSpPr>
          <p:cNvPr id="4" name="Объект 3"/>
          <p:cNvSpPr txBox="1">
            <a:spLocks noChangeArrowheads="1"/>
          </p:cNvSpPr>
          <p:nvPr/>
        </p:nvSpPr>
        <p:spPr bwMode="auto">
          <a:xfrm>
            <a:off x="658749" y="3955207"/>
            <a:ext cx="1661118" cy="685073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 anchor="ctr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Aft>
                <a:spcPts val="1200"/>
              </a:spcAft>
              <a:buSzPct val="80000"/>
              <a:buNone/>
            </a:pPr>
            <a:r>
              <a:rPr lang="ru-RU" altLang="ru-RU" sz="6600" b="1" dirty="0">
                <a:solidFill>
                  <a:srgbClr val="FFC000"/>
                </a:solidFill>
                <a:sym typeface="Poppins Medium"/>
              </a:rPr>
              <a:t>20</a:t>
            </a:r>
            <a:r>
              <a:rPr lang="en-US" altLang="ru-RU" sz="6600" b="1" dirty="0" smtClean="0">
                <a:solidFill>
                  <a:srgbClr val="FFC000"/>
                </a:solidFill>
                <a:sym typeface="Poppins Medium"/>
              </a:rPr>
              <a:t>%</a:t>
            </a:r>
            <a:endParaRPr lang="ru-RU" altLang="ru-RU" dirty="0"/>
          </a:p>
        </p:txBody>
      </p:sp>
      <p:sp>
        <p:nvSpPr>
          <p:cNvPr id="5" name="TextBox 4"/>
          <p:cNvSpPr txBox="1"/>
          <p:nvPr/>
        </p:nvSpPr>
        <p:spPr>
          <a:xfrm>
            <a:off x="2544233" y="2334302"/>
            <a:ext cx="329353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altLang="ru-RU" dirty="0"/>
              <a:t>Средняя точность оценки качества экспертом</a:t>
            </a:r>
          </a:p>
          <a:p>
            <a:endParaRPr lang="ru-RU" dirty="0"/>
          </a:p>
        </p:txBody>
      </p:sp>
      <p:sp>
        <p:nvSpPr>
          <p:cNvPr id="6" name="TextBox 5"/>
          <p:cNvSpPr txBox="1"/>
          <p:nvPr/>
        </p:nvSpPr>
        <p:spPr>
          <a:xfrm>
            <a:off x="2544233" y="3963697"/>
            <a:ext cx="44196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altLang="ru-RU" dirty="0">
                <a:sym typeface="Poppins Medium"/>
              </a:rPr>
              <a:t>Р</a:t>
            </a:r>
            <a:r>
              <a:rPr lang="ru-RU" altLang="ru-RU" dirty="0"/>
              <a:t>абочего времени эксперт способен качественно проводить экспертизу</a:t>
            </a:r>
          </a:p>
          <a:p>
            <a:endParaRPr lang="ru-RU" dirty="0"/>
          </a:p>
        </p:txBody>
      </p:sp>
      <p:sp>
        <p:nvSpPr>
          <p:cNvPr id="7" name="Объект 2"/>
          <p:cNvSpPr txBox="1">
            <a:spLocks/>
          </p:cNvSpPr>
          <p:nvPr/>
        </p:nvSpPr>
        <p:spPr>
          <a:xfrm>
            <a:off x="7040033" y="1298396"/>
            <a:ext cx="4540174" cy="391847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spcAft>
                <a:spcPts val="1200"/>
              </a:spcAft>
              <a:buSzPct val="80000"/>
              <a:buNone/>
            </a:pPr>
            <a:r>
              <a:rPr lang="ru-RU" altLang="ru-RU" sz="1600" b="1" dirty="0" smtClean="0">
                <a:solidFill>
                  <a:srgbClr val="C00000"/>
                </a:solidFill>
              </a:rPr>
              <a:t>Прочие проблемы:</a:t>
            </a:r>
          </a:p>
          <a:p>
            <a:pPr>
              <a:spcAft>
                <a:spcPts val="1200"/>
              </a:spcAft>
              <a:buSzPct val="80000"/>
              <a:buFont typeface="Arial" panose="020B0604020202020204" pitchFamily="34" charset="0"/>
              <a:buBlip>
                <a:blip r:embed="rId2"/>
              </a:buBlip>
            </a:pPr>
            <a:r>
              <a:rPr lang="ru-RU" altLang="ru-RU" sz="1600" dirty="0" smtClean="0"/>
              <a:t>низкая стрессоустойчивость;</a:t>
            </a:r>
          </a:p>
          <a:p>
            <a:pPr>
              <a:spcAft>
                <a:spcPts val="1200"/>
              </a:spcAft>
              <a:buSzPct val="80000"/>
              <a:buBlip>
                <a:blip r:embed="rId2"/>
              </a:buBlip>
            </a:pPr>
            <a:r>
              <a:rPr lang="ru-RU" altLang="ru-RU" sz="1600" dirty="0" smtClean="0"/>
              <a:t>низкая продуктивность;</a:t>
            </a:r>
          </a:p>
          <a:p>
            <a:pPr>
              <a:spcAft>
                <a:spcPts val="1200"/>
              </a:spcAft>
              <a:buSzPct val="80000"/>
              <a:buBlip>
                <a:blip r:embed="rId2"/>
              </a:buBlip>
            </a:pPr>
            <a:r>
              <a:rPr lang="ru-RU" altLang="ru-RU" sz="1600" dirty="0" smtClean="0"/>
              <a:t>высокая </a:t>
            </a:r>
            <a:r>
              <a:rPr lang="ru-RU" altLang="ru-RU" sz="1600" dirty="0"/>
              <a:t>вероятность </a:t>
            </a:r>
            <a:r>
              <a:rPr lang="ru-RU" altLang="ru-RU" sz="1600" dirty="0" smtClean="0"/>
              <a:t>коррупционной </a:t>
            </a:r>
            <a:r>
              <a:rPr lang="ru-RU" altLang="ru-RU" sz="1600" dirty="0"/>
              <a:t>составляющей межу Поставщиком и представителем </a:t>
            </a:r>
            <a:r>
              <a:rPr lang="ru-RU" altLang="ru-RU" sz="1600" dirty="0" smtClean="0"/>
              <a:t>Покупателя;</a:t>
            </a:r>
            <a:endParaRPr lang="en-US" altLang="ru-RU" sz="1600" dirty="0"/>
          </a:p>
          <a:p>
            <a:pPr>
              <a:spcAft>
                <a:spcPts val="1200"/>
              </a:spcAft>
              <a:buSzPct val="80000"/>
              <a:buFont typeface="Arial" panose="020B0604020202020204" pitchFamily="34" charset="0"/>
              <a:buBlip>
                <a:blip r:embed="rId2"/>
              </a:buBlip>
            </a:pPr>
            <a:r>
              <a:rPr lang="ru-RU" sz="1600" dirty="0" smtClean="0"/>
              <a:t>большие потери продукции из-за экспертных ошибок;</a:t>
            </a:r>
          </a:p>
          <a:p>
            <a:pPr>
              <a:spcAft>
                <a:spcPts val="1200"/>
              </a:spcAft>
              <a:buSzPct val="80000"/>
              <a:buFont typeface="Arial" panose="020B0604020202020204" pitchFamily="34" charset="0"/>
              <a:buBlip>
                <a:blip r:embed="rId2"/>
              </a:buBlip>
            </a:pPr>
            <a:r>
              <a:rPr lang="ru-RU" altLang="ru-RU" sz="1600" dirty="0" smtClean="0"/>
              <a:t>высокая стоимость эксперта-приемщика;</a:t>
            </a:r>
          </a:p>
          <a:p>
            <a:pPr>
              <a:spcAft>
                <a:spcPts val="1200"/>
              </a:spcAft>
              <a:buSzPct val="80000"/>
              <a:buFont typeface="Arial" panose="020B0604020202020204" pitchFamily="34" charset="0"/>
              <a:buBlip>
                <a:blip r:embed="rId2"/>
              </a:buBlip>
            </a:pPr>
            <a:r>
              <a:rPr lang="ru-RU" altLang="ru-RU" sz="1600" dirty="0" smtClean="0"/>
              <a:t>необходимость регулярного повышения квалификации.</a:t>
            </a:r>
          </a:p>
          <a:p>
            <a:pPr marL="0" indent="0">
              <a:spcAft>
                <a:spcPts val="1200"/>
              </a:spcAft>
              <a:buSzPct val="80000"/>
              <a:buNone/>
            </a:pPr>
            <a:r>
              <a:rPr lang="ru-RU" altLang="ru-RU" sz="1600" dirty="0" smtClean="0"/>
              <a:t>Как результат низкое качество фруктов и овощей в точке продажи.</a:t>
            </a:r>
            <a:endParaRPr lang="ru-RU" sz="1200" dirty="0"/>
          </a:p>
        </p:txBody>
      </p:sp>
      <p:sp>
        <p:nvSpPr>
          <p:cNvPr id="8" name="Заголовок 1"/>
          <p:cNvSpPr txBox="1">
            <a:spLocks/>
          </p:cNvSpPr>
          <p:nvPr/>
        </p:nvSpPr>
        <p:spPr>
          <a:xfrm>
            <a:off x="658749" y="291973"/>
            <a:ext cx="9734550" cy="59804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800" b="1" dirty="0" smtClean="0">
                <a:latin typeface="+mn-lt"/>
              </a:rPr>
              <a:t>Проблемы современной модели проверки качества</a:t>
            </a:r>
            <a:endParaRPr lang="ru-RU" sz="2800" b="1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0651002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9" name="As Is…   Современная проверка качества"/>
          <p:cNvSpPr txBox="1"/>
          <p:nvPr/>
        </p:nvSpPr>
        <p:spPr>
          <a:xfrm>
            <a:off x="303517" y="1412135"/>
            <a:ext cx="4919102" cy="36933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none" lIns="45719" rIns="45719">
            <a:spAutoFit/>
          </a:bodyPr>
          <a:lstStyle/>
          <a:p>
            <a:pPr>
              <a:lnSpc>
                <a:spcPct val="90000"/>
              </a:lnSpc>
              <a:defRPr sz="2000" b="1"/>
            </a:pPr>
            <a:r>
              <a:rPr dirty="0"/>
              <a:t>As Is…   </a:t>
            </a:r>
            <a:r>
              <a:rPr lang="ru-RU" dirty="0" smtClean="0"/>
              <a:t>Текущая модель</a:t>
            </a:r>
            <a:r>
              <a:rPr dirty="0" smtClean="0"/>
              <a:t> </a:t>
            </a:r>
            <a:r>
              <a:rPr dirty="0" err="1" smtClean="0"/>
              <a:t>проверк</a:t>
            </a:r>
            <a:r>
              <a:rPr lang="ru-RU" dirty="0" smtClean="0"/>
              <a:t>и</a:t>
            </a:r>
            <a:r>
              <a:rPr dirty="0" smtClean="0"/>
              <a:t> </a:t>
            </a:r>
            <a:r>
              <a:rPr dirty="0" err="1"/>
              <a:t>качества</a:t>
            </a:r>
            <a:endParaRPr dirty="0"/>
          </a:p>
        </p:txBody>
      </p:sp>
      <p:sp>
        <p:nvSpPr>
          <p:cNvPr id="260" name="To Be ….  Новая модель проверки качества"/>
          <p:cNvSpPr txBox="1"/>
          <p:nvPr/>
        </p:nvSpPr>
        <p:spPr>
          <a:xfrm>
            <a:off x="292453" y="3946603"/>
            <a:ext cx="5906808" cy="36933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none" lIns="45719" rIns="45719">
            <a:spAutoFit/>
          </a:bodyPr>
          <a:lstStyle/>
          <a:p>
            <a:pPr>
              <a:lnSpc>
                <a:spcPct val="90000"/>
              </a:lnSpc>
              <a:defRPr sz="2000" b="1"/>
            </a:pPr>
            <a:r>
              <a:rPr dirty="0"/>
              <a:t>To </a:t>
            </a:r>
            <a:r>
              <a:rPr dirty="0" smtClean="0"/>
              <a:t>Be</a:t>
            </a:r>
            <a:r>
              <a:rPr lang="ru-RU" dirty="0" smtClean="0"/>
              <a:t>…   </a:t>
            </a:r>
            <a:r>
              <a:rPr dirty="0" err="1" smtClean="0"/>
              <a:t>Новая</a:t>
            </a:r>
            <a:r>
              <a:rPr dirty="0" smtClean="0"/>
              <a:t> </a:t>
            </a:r>
            <a:r>
              <a:rPr lang="ru-RU" dirty="0" smtClean="0"/>
              <a:t>цифровая </a:t>
            </a:r>
            <a:r>
              <a:rPr dirty="0" err="1" smtClean="0"/>
              <a:t>модель</a:t>
            </a:r>
            <a:r>
              <a:rPr dirty="0" smtClean="0"/>
              <a:t> </a:t>
            </a:r>
            <a:r>
              <a:rPr dirty="0" err="1"/>
              <a:t>проверки</a:t>
            </a:r>
            <a:r>
              <a:rPr dirty="0"/>
              <a:t> </a:t>
            </a:r>
            <a:r>
              <a:rPr dirty="0" err="1"/>
              <a:t>качества</a:t>
            </a:r>
            <a:endParaRPr dirty="0"/>
          </a:p>
        </p:txBody>
      </p:sp>
      <p:sp>
        <p:nvSpPr>
          <p:cNvPr id="2" name="Прямоугольник 1"/>
          <p:cNvSpPr/>
          <p:nvPr/>
        </p:nvSpPr>
        <p:spPr>
          <a:xfrm>
            <a:off x="292453" y="175872"/>
            <a:ext cx="977711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/>
              <a:t>РЕШЕНИЕ. Замена </a:t>
            </a:r>
            <a:r>
              <a:rPr lang="ru-RU" b="1" dirty="0"/>
              <a:t>высокооплачиваемых экспертов с низким КПД </a:t>
            </a:r>
          </a:p>
          <a:p>
            <a:r>
              <a:rPr lang="ru-RU" b="1" dirty="0"/>
              <a:t>на инструмент основанный на работе искусственного интеллекта </a:t>
            </a:r>
          </a:p>
          <a:p>
            <a:r>
              <a:rPr lang="ru-RU" b="1" dirty="0"/>
              <a:t>с минимальными затратами и высокой точностью</a:t>
            </a:r>
          </a:p>
        </p:txBody>
      </p:sp>
      <p:pic>
        <p:nvPicPr>
          <p:cNvPr id="54" name="avatar12345.psd" descr="avatar12345.psd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7303018" y="2767582"/>
            <a:ext cx="674487" cy="705678"/>
          </a:xfrm>
          <a:prstGeom prst="rect">
            <a:avLst/>
          </a:prstGeom>
          <a:ln w="12700">
            <a:miter lim="400000"/>
          </a:ln>
        </p:spPr>
      </p:pic>
      <p:pic>
        <p:nvPicPr>
          <p:cNvPr id="55" name="avatar12345.psd" descr="avatar12345.psd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1421367" y="2706793"/>
            <a:ext cx="674488" cy="705678"/>
          </a:xfrm>
          <a:prstGeom prst="rect">
            <a:avLst/>
          </a:prstGeom>
          <a:ln w="12700">
            <a:miter lim="400000"/>
          </a:ln>
        </p:spPr>
      </p:pic>
      <p:sp>
        <p:nvSpPr>
          <p:cNvPr id="56" name="измерение"/>
          <p:cNvSpPr txBox="1"/>
          <p:nvPr/>
        </p:nvSpPr>
        <p:spPr>
          <a:xfrm>
            <a:off x="3427335" y="1903000"/>
            <a:ext cx="765590" cy="261606"/>
          </a:xfrm>
          <a:prstGeom prst="rect">
            <a:avLst/>
          </a:prstGeom>
          <a:ln/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none" lIns="45718" tIns="45718" rIns="45718" bIns="45718">
            <a:spAutoFit/>
          </a:bodyPr>
          <a:lstStyle>
            <a:lvl1pPr>
              <a:defRPr sz="1100">
                <a:latin typeface="+mj-lt"/>
                <a:ea typeface="+mj-ea"/>
                <a:cs typeface="+mj-cs"/>
                <a:sym typeface="Calibri"/>
              </a:defRPr>
            </a:lvl1pPr>
          </a:lstStyle>
          <a:p>
            <a:pPr algn="ctr"/>
            <a:r>
              <a:rPr lang="ru-RU" dirty="0" smtClean="0"/>
              <a:t>Измерение</a:t>
            </a:r>
            <a:endParaRPr lang="ru-RU" dirty="0"/>
          </a:p>
        </p:txBody>
      </p:sp>
      <p:sp>
        <p:nvSpPr>
          <p:cNvPr id="57" name="калибровка"/>
          <p:cNvSpPr txBox="1"/>
          <p:nvPr/>
        </p:nvSpPr>
        <p:spPr>
          <a:xfrm>
            <a:off x="5943934" y="1903000"/>
            <a:ext cx="796048" cy="261606"/>
          </a:xfrm>
          <a:prstGeom prst="rect">
            <a:avLst/>
          </a:prstGeom>
          <a:ln/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none" lIns="45718" tIns="45718" rIns="45718" bIns="45718">
            <a:spAutoFit/>
          </a:bodyPr>
          <a:lstStyle>
            <a:lvl1pPr>
              <a:defRPr sz="1100">
                <a:latin typeface="+mj-lt"/>
                <a:ea typeface="+mj-ea"/>
                <a:cs typeface="+mj-cs"/>
                <a:sym typeface="Calibri"/>
              </a:defRPr>
            </a:lvl1pPr>
          </a:lstStyle>
          <a:p>
            <a:pPr algn="ctr"/>
            <a:r>
              <a:rPr lang="ru-RU" dirty="0" smtClean="0"/>
              <a:t>Калибровка</a:t>
            </a:r>
            <a:endParaRPr lang="ru-RU" dirty="0"/>
          </a:p>
        </p:txBody>
      </p:sp>
      <p:sp>
        <p:nvSpPr>
          <p:cNvPr id="58" name="взвешивание"/>
          <p:cNvSpPr txBox="1"/>
          <p:nvPr/>
        </p:nvSpPr>
        <p:spPr>
          <a:xfrm>
            <a:off x="4644461" y="1903000"/>
            <a:ext cx="887418" cy="261606"/>
          </a:xfrm>
          <a:prstGeom prst="rect">
            <a:avLst/>
          </a:prstGeom>
          <a:ln/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none" lIns="45718" tIns="45718" rIns="45718" bIns="45718">
            <a:spAutoFit/>
          </a:bodyPr>
          <a:lstStyle>
            <a:lvl1pPr>
              <a:defRPr sz="1100">
                <a:latin typeface="+mj-lt"/>
                <a:ea typeface="+mj-ea"/>
                <a:cs typeface="+mj-cs"/>
                <a:sym typeface="Calibri"/>
              </a:defRPr>
            </a:lvl1pPr>
          </a:lstStyle>
          <a:p>
            <a:pPr algn="ctr"/>
            <a:r>
              <a:rPr lang="ru-RU" dirty="0" smtClean="0"/>
              <a:t>Взвешивание</a:t>
            </a:r>
            <a:endParaRPr lang="ru-RU" dirty="0"/>
          </a:p>
        </p:txBody>
      </p:sp>
      <p:sp>
        <p:nvSpPr>
          <p:cNvPr id="59" name="отчет"/>
          <p:cNvSpPr txBox="1"/>
          <p:nvPr/>
        </p:nvSpPr>
        <p:spPr>
          <a:xfrm>
            <a:off x="11428235" y="1903000"/>
            <a:ext cx="427357" cy="261606"/>
          </a:xfrm>
          <a:prstGeom prst="rect">
            <a:avLst/>
          </a:prstGeom>
          <a:ln/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none" lIns="45718" tIns="45718" rIns="45718" bIns="45718">
            <a:spAutoFit/>
          </a:bodyPr>
          <a:lstStyle>
            <a:lvl1pPr>
              <a:defRPr sz="1100">
                <a:latin typeface="+mj-lt"/>
                <a:ea typeface="+mj-ea"/>
                <a:cs typeface="+mj-cs"/>
                <a:sym typeface="Calibri"/>
              </a:defRPr>
            </a:lvl1pPr>
          </a:lstStyle>
          <a:p>
            <a:pPr algn="ctr"/>
            <a:r>
              <a:rPr lang="ru-RU" dirty="0" smtClean="0"/>
              <a:t>Отчет</a:t>
            </a:r>
            <a:endParaRPr lang="ru-RU" dirty="0"/>
          </a:p>
        </p:txBody>
      </p:sp>
      <p:sp>
        <p:nvSpPr>
          <p:cNvPr id="60" name="изучение…"/>
          <p:cNvSpPr txBox="1"/>
          <p:nvPr/>
        </p:nvSpPr>
        <p:spPr>
          <a:xfrm>
            <a:off x="7295937" y="1903238"/>
            <a:ext cx="688646" cy="430883"/>
          </a:xfrm>
          <a:prstGeom prst="rect">
            <a:avLst/>
          </a:prstGeom>
          <a:ln/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none" lIns="45718" tIns="45718" rIns="45718" bIns="45718">
            <a:spAutoFit/>
          </a:bodyPr>
          <a:lstStyle/>
          <a:p>
            <a:pPr algn="ctr">
              <a:defRPr sz="1100">
                <a:latin typeface="+mj-lt"/>
                <a:ea typeface="+mj-ea"/>
                <a:cs typeface="+mj-cs"/>
                <a:sym typeface="Calibri"/>
              </a:defRPr>
            </a:pPr>
            <a:r>
              <a:rPr lang="ru-RU" dirty="0" smtClean="0"/>
              <a:t>Изучение </a:t>
            </a:r>
          </a:p>
          <a:p>
            <a:pPr algn="ctr">
              <a:defRPr sz="1100">
                <a:latin typeface="+mj-lt"/>
                <a:ea typeface="+mj-ea"/>
                <a:cs typeface="+mj-cs"/>
                <a:sym typeface="Calibri"/>
              </a:defRPr>
            </a:pPr>
            <a:r>
              <a:rPr lang="ru-RU" dirty="0" smtClean="0"/>
              <a:t>В разрезе</a:t>
            </a:r>
            <a:endParaRPr lang="ru-RU" dirty="0"/>
          </a:p>
        </p:txBody>
      </p:sp>
      <p:sp>
        <p:nvSpPr>
          <p:cNvPr id="61" name="Поиск в…"/>
          <p:cNvSpPr txBox="1"/>
          <p:nvPr/>
        </p:nvSpPr>
        <p:spPr>
          <a:xfrm>
            <a:off x="8550717" y="1903238"/>
            <a:ext cx="864976" cy="430883"/>
          </a:xfrm>
          <a:prstGeom prst="rect">
            <a:avLst/>
          </a:prstGeom>
          <a:ln/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none" lIns="45718" tIns="45718" rIns="45718" bIns="45718">
            <a:spAutoFit/>
          </a:bodyPr>
          <a:lstStyle/>
          <a:p>
            <a:pPr algn="ctr">
              <a:defRPr sz="1100">
                <a:latin typeface="+mj-lt"/>
                <a:ea typeface="+mj-ea"/>
                <a:cs typeface="+mj-cs"/>
                <a:sym typeface="Calibri"/>
              </a:defRPr>
            </a:pPr>
            <a:r>
              <a:rPr lang="ru-RU" dirty="0" smtClean="0"/>
              <a:t>Поиск в</a:t>
            </a:r>
          </a:p>
          <a:p>
            <a:pPr algn="ctr">
              <a:defRPr sz="1100">
                <a:latin typeface="+mj-lt"/>
                <a:ea typeface="+mj-ea"/>
                <a:cs typeface="+mj-cs"/>
                <a:sym typeface="Calibri"/>
              </a:defRPr>
            </a:pPr>
            <a:r>
              <a:rPr lang="ru-RU" dirty="0" smtClean="0"/>
              <a:t>Справочнике</a:t>
            </a:r>
            <a:endParaRPr lang="ru-RU" dirty="0"/>
          </a:p>
        </p:txBody>
      </p:sp>
      <p:sp>
        <p:nvSpPr>
          <p:cNvPr id="62" name="ручной…"/>
          <p:cNvSpPr txBox="1"/>
          <p:nvPr/>
        </p:nvSpPr>
        <p:spPr>
          <a:xfrm>
            <a:off x="10147372" y="1827038"/>
            <a:ext cx="549184" cy="600160"/>
          </a:xfrm>
          <a:prstGeom prst="rect">
            <a:avLst/>
          </a:prstGeom>
          <a:ln/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none" lIns="45718" tIns="45718" rIns="45718" bIns="45718">
            <a:spAutoFit/>
          </a:bodyPr>
          <a:lstStyle/>
          <a:p>
            <a:pPr algn="ctr">
              <a:defRPr sz="1100">
                <a:latin typeface="+mj-lt"/>
                <a:ea typeface="+mj-ea"/>
                <a:cs typeface="+mj-cs"/>
                <a:sym typeface="Calibri"/>
              </a:defRPr>
            </a:pPr>
            <a:r>
              <a:rPr lang="ru-RU" dirty="0" smtClean="0"/>
              <a:t>Ручной </a:t>
            </a:r>
          </a:p>
          <a:p>
            <a:pPr algn="ctr">
              <a:defRPr sz="1100">
                <a:latin typeface="+mj-lt"/>
                <a:ea typeface="+mj-ea"/>
                <a:cs typeface="+mj-cs"/>
                <a:sym typeface="Calibri"/>
              </a:defRPr>
            </a:pPr>
            <a:r>
              <a:rPr lang="ru-RU" dirty="0" smtClean="0"/>
              <a:t>Ввод </a:t>
            </a:r>
          </a:p>
          <a:p>
            <a:pPr algn="ctr">
              <a:defRPr sz="1100">
                <a:latin typeface="+mj-lt"/>
                <a:ea typeface="+mj-ea"/>
                <a:cs typeface="+mj-cs"/>
                <a:sym typeface="Calibri"/>
              </a:defRPr>
            </a:pPr>
            <a:r>
              <a:rPr lang="ru-RU" dirty="0" smtClean="0"/>
              <a:t>Данных</a:t>
            </a:r>
            <a:endParaRPr lang="ru-RU" dirty="0"/>
          </a:p>
        </p:txBody>
      </p:sp>
      <p:sp>
        <p:nvSpPr>
          <p:cNvPr id="63" name="эксперт"/>
          <p:cNvSpPr txBox="1"/>
          <p:nvPr/>
        </p:nvSpPr>
        <p:spPr>
          <a:xfrm>
            <a:off x="271245" y="1903000"/>
            <a:ext cx="562009" cy="261606"/>
          </a:xfrm>
          <a:prstGeom prst="rect">
            <a:avLst/>
          </a:prstGeom>
          <a:ln/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none" lIns="45718" tIns="45718" rIns="45718" bIns="45718">
            <a:spAutoFit/>
          </a:bodyPr>
          <a:lstStyle>
            <a:lvl1pPr>
              <a:defRPr sz="1100">
                <a:latin typeface="+mj-lt"/>
                <a:ea typeface="+mj-ea"/>
                <a:cs typeface="+mj-cs"/>
                <a:sym typeface="Calibri"/>
              </a:defRPr>
            </a:lvl1pPr>
          </a:lstStyle>
          <a:p>
            <a:pPr algn="ctr"/>
            <a:r>
              <a:rPr lang="ru-RU" dirty="0" smtClean="0"/>
              <a:t>Эксперт</a:t>
            </a:r>
            <a:endParaRPr lang="ru-RU" dirty="0"/>
          </a:p>
        </p:txBody>
      </p:sp>
      <p:sp>
        <p:nvSpPr>
          <p:cNvPr id="64" name="фрукты/…"/>
          <p:cNvSpPr txBox="1"/>
          <p:nvPr/>
        </p:nvSpPr>
        <p:spPr>
          <a:xfrm>
            <a:off x="1467185" y="1903238"/>
            <a:ext cx="582848" cy="430883"/>
          </a:xfrm>
          <a:prstGeom prst="rect">
            <a:avLst/>
          </a:prstGeom>
          <a:ln/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none" lIns="45718" tIns="45718" rIns="45718" bIns="45718">
            <a:spAutoFit/>
          </a:bodyPr>
          <a:lstStyle/>
          <a:p>
            <a:pPr algn="ctr">
              <a:defRPr sz="1100">
                <a:latin typeface="+mj-lt"/>
                <a:ea typeface="+mj-ea"/>
                <a:cs typeface="+mj-cs"/>
                <a:sym typeface="Calibri"/>
              </a:defRPr>
            </a:pPr>
            <a:r>
              <a:rPr lang="ru-RU" dirty="0" smtClean="0"/>
              <a:t>Фрукты/</a:t>
            </a:r>
          </a:p>
          <a:p>
            <a:pPr algn="ctr">
              <a:defRPr sz="1100">
                <a:latin typeface="+mj-lt"/>
                <a:ea typeface="+mj-ea"/>
                <a:cs typeface="+mj-cs"/>
                <a:sym typeface="Calibri"/>
              </a:defRPr>
            </a:pPr>
            <a:r>
              <a:rPr lang="ru-RU" dirty="0" smtClean="0"/>
              <a:t>Овощи</a:t>
            </a:r>
            <a:endParaRPr lang="ru-RU" dirty="0"/>
          </a:p>
        </p:txBody>
      </p:sp>
      <p:sp>
        <p:nvSpPr>
          <p:cNvPr id="65" name="осмотр"/>
          <p:cNvSpPr txBox="1"/>
          <p:nvPr/>
        </p:nvSpPr>
        <p:spPr>
          <a:xfrm>
            <a:off x="2488131" y="1903000"/>
            <a:ext cx="539567" cy="261606"/>
          </a:xfrm>
          <a:prstGeom prst="rect">
            <a:avLst/>
          </a:prstGeom>
          <a:ln/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none" lIns="45718" tIns="45718" rIns="45718" bIns="45718">
            <a:spAutoFit/>
          </a:bodyPr>
          <a:lstStyle>
            <a:lvl1pPr>
              <a:defRPr sz="1100">
                <a:latin typeface="+mj-lt"/>
                <a:ea typeface="+mj-ea"/>
                <a:cs typeface="+mj-cs"/>
                <a:sym typeface="Calibri"/>
              </a:defRPr>
            </a:lvl1pPr>
          </a:lstStyle>
          <a:p>
            <a:pPr algn="ctr"/>
            <a:r>
              <a:rPr lang="ru-RU" dirty="0" smtClean="0"/>
              <a:t>Осмотр</a:t>
            </a:r>
            <a:endParaRPr lang="ru-RU" dirty="0"/>
          </a:p>
        </p:txBody>
      </p:sp>
      <p:pic>
        <p:nvPicPr>
          <p:cNvPr id="66" name="customer-service.pdf" descr="customer-service.pdf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177732" y="2526152"/>
            <a:ext cx="749037" cy="835338"/>
          </a:xfrm>
          <a:prstGeom prst="rect">
            <a:avLst/>
          </a:prstGeom>
          <a:ln w="12700">
            <a:miter lim="400000"/>
          </a:ln>
        </p:spPr>
      </p:pic>
      <p:pic>
        <p:nvPicPr>
          <p:cNvPr id="67" name="worker.pdf" descr="worker.pdf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2294492" y="2588750"/>
            <a:ext cx="823721" cy="823721"/>
          </a:xfrm>
          <a:prstGeom prst="rect">
            <a:avLst/>
          </a:prstGeom>
          <a:ln w="12700">
            <a:miter lim="400000"/>
          </a:ln>
        </p:spPr>
      </p:pic>
      <p:grpSp>
        <p:nvGrpSpPr>
          <p:cNvPr id="68" name="Группа"/>
          <p:cNvGrpSpPr/>
          <p:nvPr/>
        </p:nvGrpSpPr>
        <p:grpSpPr>
          <a:xfrm>
            <a:off x="4659131" y="2571332"/>
            <a:ext cx="879490" cy="858558"/>
            <a:chOff x="0" y="0"/>
            <a:chExt cx="879488" cy="858556"/>
          </a:xfrm>
        </p:grpSpPr>
        <p:pic>
          <p:nvPicPr>
            <p:cNvPr id="69" name="measuring.pdf" descr="measuring.pdf"/>
            <p:cNvPicPr>
              <a:picLocks noChangeAspect="1"/>
            </p:cNvPicPr>
            <p:nvPr/>
          </p:nvPicPr>
          <p:blipFill>
            <a:blip r:embed="rId5">
              <a:extLst/>
            </a:blip>
            <a:stretch>
              <a:fillRect/>
            </a:stretch>
          </p:blipFill>
          <p:spPr>
            <a:xfrm>
              <a:off x="20931" y="0"/>
              <a:ext cx="858558" cy="858557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pic>
          <p:nvPicPr>
            <p:cNvPr id="70" name="avatar12345.psd" descr="avatar12345.psd"/>
            <p:cNvPicPr>
              <a:picLocks noChangeAspect="1"/>
            </p:cNvPicPr>
            <p:nvPr/>
          </p:nvPicPr>
          <p:blipFill>
            <a:blip r:embed="rId2">
              <a:extLst/>
            </a:blip>
            <a:stretch>
              <a:fillRect/>
            </a:stretch>
          </p:blipFill>
          <p:spPr>
            <a:xfrm>
              <a:off x="0" y="308136"/>
              <a:ext cx="338727" cy="354392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</p:grpSp>
      <p:pic>
        <p:nvPicPr>
          <p:cNvPr id="71" name="school-material-1.pdf" descr="school-material-1.pdf"/>
          <p:cNvPicPr>
            <a:picLocks noChangeAspect="1"/>
          </p:cNvPicPr>
          <p:nvPr/>
        </p:nvPicPr>
        <p:blipFill>
          <a:blip r:embed="rId6">
            <a:extLst/>
          </a:blip>
          <a:stretch>
            <a:fillRect/>
          </a:stretch>
        </p:blipFill>
        <p:spPr>
          <a:xfrm>
            <a:off x="8638398" y="2629345"/>
            <a:ext cx="689617" cy="907671"/>
          </a:xfrm>
          <a:prstGeom prst="rect">
            <a:avLst/>
          </a:prstGeom>
          <a:ln w="12700">
            <a:miter lim="400000"/>
          </a:ln>
        </p:spPr>
      </p:pic>
      <p:pic>
        <p:nvPicPr>
          <p:cNvPr id="72" name="studying-1.pdf" descr="studying-1.pdf"/>
          <p:cNvPicPr>
            <a:picLocks noChangeAspect="1"/>
          </p:cNvPicPr>
          <p:nvPr/>
        </p:nvPicPr>
        <p:blipFill>
          <a:blip r:embed="rId7">
            <a:extLst/>
          </a:blip>
          <a:stretch>
            <a:fillRect/>
          </a:stretch>
        </p:blipFill>
        <p:spPr>
          <a:xfrm>
            <a:off x="9933614" y="2771283"/>
            <a:ext cx="976704" cy="623794"/>
          </a:xfrm>
          <a:prstGeom prst="rect">
            <a:avLst/>
          </a:prstGeom>
          <a:ln w="12700">
            <a:miter lim="400000"/>
          </a:ln>
        </p:spPr>
      </p:pic>
      <p:pic>
        <p:nvPicPr>
          <p:cNvPr id="73" name="bars-chart-1.pdf" descr="bars-chart-1.pdf"/>
          <p:cNvPicPr>
            <a:picLocks noChangeAspect="1"/>
          </p:cNvPicPr>
          <p:nvPr/>
        </p:nvPicPr>
        <p:blipFill>
          <a:blip r:embed="rId8">
            <a:extLst/>
          </a:blip>
          <a:stretch>
            <a:fillRect/>
          </a:stretch>
        </p:blipFill>
        <p:spPr>
          <a:xfrm>
            <a:off x="3380853" y="2562709"/>
            <a:ext cx="858558" cy="860235"/>
          </a:xfrm>
          <a:prstGeom prst="rect">
            <a:avLst/>
          </a:prstGeom>
          <a:ln w="12700">
            <a:miter lim="400000"/>
          </a:ln>
        </p:spPr>
      </p:pic>
      <p:grpSp>
        <p:nvGrpSpPr>
          <p:cNvPr id="74" name="Группа"/>
          <p:cNvGrpSpPr/>
          <p:nvPr/>
        </p:nvGrpSpPr>
        <p:grpSpPr>
          <a:xfrm>
            <a:off x="11269292" y="2617270"/>
            <a:ext cx="674487" cy="930828"/>
            <a:chOff x="0" y="0"/>
            <a:chExt cx="674486" cy="930827"/>
          </a:xfrm>
        </p:grpSpPr>
        <p:pic>
          <p:nvPicPr>
            <p:cNvPr id="75" name="contract.pdf" descr="contract.pdf"/>
            <p:cNvPicPr>
              <a:picLocks noChangeAspect="1"/>
            </p:cNvPicPr>
            <p:nvPr/>
          </p:nvPicPr>
          <p:blipFill>
            <a:blip r:embed="rId9">
              <a:extLst/>
            </a:blip>
            <a:stretch>
              <a:fillRect/>
            </a:stretch>
          </p:blipFill>
          <p:spPr>
            <a:xfrm>
              <a:off x="0" y="0"/>
              <a:ext cx="674487" cy="930828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pic>
          <p:nvPicPr>
            <p:cNvPr id="76" name="avatar12345.psd" descr="avatar12345.psd"/>
            <p:cNvPicPr>
              <a:picLocks noChangeAspect="1"/>
            </p:cNvPicPr>
            <p:nvPr/>
          </p:nvPicPr>
          <p:blipFill>
            <a:blip r:embed="rId2">
              <a:extLst/>
            </a:blip>
            <a:stretch>
              <a:fillRect/>
            </a:stretch>
          </p:blipFill>
          <p:spPr>
            <a:xfrm>
              <a:off x="392330" y="538826"/>
              <a:ext cx="234205" cy="245035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</p:grpSp>
      <p:grpSp>
        <p:nvGrpSpPr>
          <p:cNvPr id="77" name="Группа"/>
          <p:cNvGrpSpPr/>
          <p:nvPr/>
        </p:nvGrpSpPr>
        <p:grpSpPr>
          <a:xfrm>
            <a:off x="11269292" y="2617766"/>
            <a:ext cx="674487" cy="930828"/>
            <a:chOff x="0" y="0"/>
            <a:chExt cx="674486" cy="930827"/>
          </a:xfrm>
        </p:grpSpPr>
        <p:pic>
          <p:nvPicPr>
            <p:cNvPr id="78" name="contract.pdf" descr="contract.pdf"/>
            <p:cNvPicPr>
              <a:picLocks noChangeAspect="1"/>
            </p:cNvPicPr>
            <p:nvPr/>
          </p:nvPicPr>
          <p:blipFill>
            <a:blip r:embed="rId9">
              <a:extLst/>
            </a:blip>
            <a:stretch>
              <a:fillRect/>
            </a:stretch>
          </p:blipFill>
          <p:spPr>
            <a:xfrm>
              <a:off x="0" y="0"/>
              <a:ext cx="674487" cy="930828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pic>
          <p:nvPicPr>
            <p:cNvPr id="79" name="avatar12345.psd" descr="avatar12345.psd"/>
            <p:cNvPicPr>
              <a:picLocks noChangeAspect="1"/>
            </p:cNvPicPr>
            <p:nvPr/>
          </p:nvPicPr>
          <p:blipFill>
            <a:blip r:embed="rId2">
              <a:extLst/>
            </a:blip>
            <a:stretch>
              <a:fillRect/>
            </a:stretch>
          </p:blipFill>
          <p:spPr>
            <a:xfrm>
              <a:off x="392330" y="538826"/>
              <a:ext cx="234205" cy="245035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</p:grpSp>
      <p:pic>
        <p:nvPicPr>
          <p:cNvPr id="80" name="stats-2.pdf" descr="stats-2.pdf"/>
          <p:cNvPicPr>
            <a:picLocks noChangeAspect="1"/>
          </p:cNvPicPr>
          <p:nvPr/>
        </p:nvPicPr>
        <p:blipFill>
          <a:blip r:embed="rId10">
            <a:extLst/>
          </a:blip>
          <a:stretch>
            <a:fillRect/>
          </a:stretch>
        </p:blipFill>
        <p:spPr>
          <a:xfrm>
            <a:off x="5852995" y="2604895"/>
            <a:ext cx="977930" cy="775863"/>
          </a:xfrm>
          <a:prstGeom prst="rect">
            <a:avLst/>
          </a:prstGeom>
          <a:ln w="12700">
            <a:miter lim="400000"/>
          </a:ln>
        </p:spPr>
      </p:pic>
      <p:sp>
        <p:nvSpPr>
          <p:cNvPr id="81" name="Линия"/>
          <p:cNvSpPr/>
          <p:nvPr/>
        </p:nvSpPr>
        <p:spPr>
          <a:xfrm>
            <a:off x="1045637" y="3022220"/>
            <a:ext cx="264634" cy="1"/>
          </a:xfrm>
          <a:prstGeom prst="line">
            <a:avLst/>
          </a:prstGeom>
          <a:ln w="25400">
            <a:solidFill>
              <a:srgbClr val="F5C343"/>
            </a:solidFill>
            <a:tailEnd type="triangle"/>
          </a:ln>
        </p:spPr>
        <p:txBody>
          <a:bodyPr lIns="45718" tIns="45718" rIns="45718" bIns="45718"/>
          <a:lstStyle/>
          <a:p>
            <a:endParaRPr/>
          </a:p>
        </p:txBody>
      </p:sp>
      <p:sp>
        <p:nvSpPr>
          <p:cNvPr id="82" name="Линия"/>
          <p:cNvSpPr/>
          <p:nvPr/>
        </p:nvSpPr>
        <p:spPr>
          <a:xfrm>
            <a:off x="2206952" y="3022220"/>
            <a:ext cx="264634" cy="1"/>
          </a:xfrm>
          <a:prstGeom prst="line">
            <a:avLst/>
          </a:prstGeom>
          <a:ln w="25400">
            <a:solidFill>
              <a:srgbClr val="F5C343"/>
            </a:solidFill>
            <a:tailEnd type="triangle"/>
          </a:ln>
        </p:spPr>
        <p:txBody>
          <a:bodyPr lIns="45718" tIns="45718" rIns="45718" bIns="45718"/>
          <a:lstStyle/>
          <a:p>
            <a:endParaRPr/>
          </a:p>
        </p:txBody>
      </p:sp>
      <p:sp>
        <p:nvSpPr>
          <p:cNvPr id="83" name="Линия"/>
          <p:cNvSpPr/>
          <p:nvPr/>
        </p:nvSpPr>
        <p:spPr>
          <a:xfrm>
            <a:off x="3123357" y="3022220"/>
            <a:ext cx="264634" cy="1"/>
          </a:xfrm>
          <a:prstGeom prst="line">
            <a:avLst/>
          </a:prstGeom>
          <a:ln w="25400">
            <a:solidFill>
              <a:srgbClr val="F5C343"/>
            </a:solidFill>
            <a:tailEnd type="triangle"/>
          </a:ln>
        </p:spPr>
        <p:txBody>
          <a:bodyPr lIns="45718" tIns="45718" rIns="45718" bIns="45718"/>
          <a:lstStyle/>
          <a:p>
            <a:endParaRPr/>
          </a:p>
        </p:txBody>
      </p:sp>
      <p:sp>
        <p:nvSpPr>
          <p:cNvPr id="84" name="Линия"/>
          <p:cNvSpPr/>
          <p:nvPr/>
        </p:nvSpPr>
        <p:spPr>
          <a:xfrm>
            <a:off x="4344599" y="3022220"/>
            <a:ext cx="264634" cy="1"/>
          </a:xfrm>
          <a:prstGeom prst="line">
            <a:avLst/>
          </a:prstGeom>
          <a:ln w="25400">
            <a:solidFill>
              <a:srgbClr val="F5C343"/>
            </a:solidFill>
            <a:tailEnd type="triangle"/>
          </a:ln>
        </p:spPr>
        <p:txBody>
          <a:bodyPr lIns="45718" tIns="45718" rIns="45718" bIns="45718"/>
          <a:lstStyle/>
          <a:p>
            <a:endParaRPr/>
          </a:p>
        </p:txBody>
      </p:sp>
      <p:sp>
        <p:nvSpPr>
          <p:cNvPr id="85" name="Линия"/>
          <p:cNvSpPr/>
          <p:nvPr/>
        </p:nvSpPr>
        <p:spPr>
          <a:xfrm>
            <a:off x="5638898" y="3022220"/>
            <a:ext cx="264634" cy="1"/>
          </a:xfrm>
          <a:prstGeom prst="line">
            <a:avLst/>
          </a:prstGeom>
          <a:ln w="25400">
            <a:solidFill>
              <a:srgbClr val="F5C343"/>
            </a:solidFill>
            <a:tailEnd type="triangle"/>
          </a:ln>
        </p:spPr>
        <p:txBody>
          <a:bodyPr lIns="45718" tIns="45718" rIns="45718" bIns="45718"/>
          <a:lstStyle/>
          <a:p>
            <a:endParaRPr/>
          </a:p>
        </p:txBody>
      </p:sp>
      <p:sp>
        <p:nvSpPr>
          <p:cNvPr id="86" name="Линия"/>
          <p:cNvSpPr/>
          <p:nvPr/>
        </p:nvSpPr>
        <p:spPr>
          <a:xfrm>
            <a:off x="6956192" y="3022220"/>
            <a:ext cx="264634" cy="1"/>
          </a:xfrm>
          <a:prstGeom prst="line">
            <a:avLst/>
          </a:prstGeom>
          <a:ln w="25400">
            <a:solidFill>
              <a:srgbClr val="F5C343"/>
            </a:solidFill>
            <a:tailEnd type="triangle"/>
          </a:ln>
        </p:spPr>
        <p:txBody>
          <a:bodyPr lIns="45718" tIns="45718" rIns="45718" bIns="45718"/>
          <a:lstStyle/>
          <a:p>
            <a:endParaRPr/>
          </a:p>
        </p:txBody>
      </p:sp>
      <p:sp>
        <p:nvSpPr>
          <p:cNvPr id="87" name="Линия"/>
          <p:cNvSpPr/>
          <p:nvPr/>
        </p:nvSpPr>
        <p:spPr>
          <a:xfrm>
            <a:off x="8175634" y="3022220"/>
            <a:ext cx="264635" cy="1"/>
          </a:xfrm>
          <a:prstGeom prst="line">
            <a:avLst/>
          </a:prstGeom>
          <a:ln w="25400">
            <a:solidFill>
              <a:srgbClr val="F5C343"/>
            </a:solidFill>
            <a:tailEnd type="triangle"/>
          </a:ln>
        </p:spPr>
        <p:txBody>
          <a:bodyPr lIns="45718" tIns="45718" rIns="45718" bIns="45718"/>
          <a:lstStyle/>
          <a:p>
            <a:endParaRPr/>
          </a:p>
        </p:txBody>
      </p:sp>
      <p:sp>
        <p:nvSpPr>
          <p:cNvPr id="88" name="Линия"/>
          <p:cNvSpPr/>
          <p:nvPr/>
        </p:nvSpPr>
        <p:spPr>
          <a:xfrm>
            <a:off x="9567785" y="3022220"/>
            <a:ext cx="264634" cy="1"/>
          </a:xfrm>
          <a:prstGeom prst="line">
            <a:avLst/>
          </a:prstGeom>
          <a:ln w="25400">
            <a:solidFill>
              <a:srgbClr val="F5C343"/>
            </a:solidFill>
            <a:tailEnd type="triangle"/>
          </a:ln>
        </p:spPr>
        <p:txBody>
          <a:bodyPr lIns="45718" tIns="45718" rIns="45718" bIns="45718"/>
          <a:lstStyle/>
          <a:p>
            <a:endParaRPr/>
          </a:p>
        </p:txBody>
      </p:sp>
      <p:sp>
        <p:nvSpPr>
          <p:cNvPr id="89" name="Линия"/>
          <p:cNvSpPr/>
          <p:nvPr/>
        </p:nvSpPr>
        <p:spPr>
          <a:xfrm>
            <a:off x="10957488" y="3022220"/>
            <a:ext cx="264634" cy="1"/>
          </a:xfrm>
          <a:prstGeom prst="line">
            <a:avLst/>
          </a:prstGeom>
          <a:ln w="25400">
            <a:solidFill>
              <a:srgbClr val="F5C343"/>
            </a:solidFill>
            <a:tailEnd type="triangle"/>
          </a:ln>
        </p:spPr>
        <p:txBody>
          <a:bodyPr lIns="45718" tIns="45718" rIns="45718" bIns="45718"/>
          <a:lstStyle/>
          <a:p>
            <a:endParaRPr/>
          </a:p>
        </p:txBody>
      </p:sp>
      <p:pic>
        <p:nvPicPr>
          <p:cNvPr id="90" name="avatar12345.psd" descr="avatar12345.psd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1469399" y="4984120"/>
            <a:ext cx="674488" cy="705678"/>
          </a:xfrm>
          <a:prstGeom prst="rect">
            <a:avLst/>
          </a:prstGeom>
          <a:ln w="12700">
            <a:miter lim="400000"/>
          </a:ln>
        </p:spPr>
      </p:pic>
      <p:sp>
        <p:nvSpPr>
          <p:cNvPr id="91" name="эксперт"/>
          <p:cNvSpPr txBox="1"/>
          <p:nvPr/>
        </p:nvSpPr>
        <p:spPr>
          <a:xfrm>
            <a:off x="319277" y="4505250"/>
            <a:ext cx="562009" cy="261606"/>
          </a:xfrm>
          <a:prstGeom prst="rect">
            <a:avLst/>
          </a:prstGeom>
          <a:ln w="25400">
            <a:solidFill>
              <a:srgbClr val="F5C343"/>
            </a:solidFill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45718" tIns="45718" rIns="45718" bIns="45718">
            <a:spAutoFit/>
          </a:bodyPr>
          <a:lstStyle>
            <a:lvl1pPr>
              <a:defRPr sz="1100">
                <a:latin typeface="+mj-lt"/>
                <a:ea typeface="+mj-ea"/>
                <a:cs typeface="+mj-cs"/>
                <a:sym typeface="Calibri"/>
              </a:defRPr>
            </a:lvl1pPr>
          </a:lstStyle>
          <a:p>
            <a:pPr algn="ctr"/>
            <a:r>
              <a:rPr lang="ru-RU" dirty="0" smtClean="0"/>
              <a:t>Эксперт</a:t>
            </a:r>
            <a:endParaRPr lang="ru-RU" dirty="0"/>
          </a:p>
        </p:txBody>
      </p:sp>
      <p:sp>
        <p:nvSpPr>
          <p:cNvPr id="92" name="фрукты/…"/>
          <p:cNvSpPr txBox="1"/>
          <p:nvPr/>
        </p:nvSpPr>
        <p:spPr>
          <a:xfrm>
            <a:off x="1521690" y="4509283"/>
            <a:ext cx="582848" cy="430883"/>
          </a:xfrm>
          <a:prstGeom prst="rect">
            <a:avLst/>
          </a:prstGeom>
          <a:ln w="25400">
            <a:solidFill>
              <a:srgbClr val="F5C343"/>
            </a:solidFill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45718" tIns="45718" rIns="45718" bIns="45718">
            <a:spAutoFit/>
          </a:bodyPr>
          <a:lstStyle/>
          <a:p>
            <a:pPr algn="ctr">
              <a:defRPr sz="1100">
                <a:latin typeface="+mj-lt"/>
                <a:ea typeface="+mj-ea"/>
                <a:cs typeface="+mj-cs"/>
                <a:sym typeface="Calibri"/>
              </a:defRPr>
            </a:pPr>
            <a:r>
              <a:rPr lang="ru-RU" dirty="0" smtClean="0"/>
              <a:t>Фрукты/</a:t>
            </a:r>
          </a:p>
          <a:p>
            <a:pPr algn="ctr">
              <a:defRPr sz="1100">
                <a:latin typeface="+mj-lt"/>
                <a:ea typeface="+mj-ea"/>
                <a:cs typeface="+mj-cs"/>
                <a:sym typeface="Calibri"/>
              </a:defRPr>
            </a:pPr>
            <a:r>
              <a:rPr lang="ru-RU" dirty="0" smtClean="0"/>
              <a:t>Овощи</a:t>
            </a:r>
            <a:endParaRPr lang="ru-RU" dirty="0"/>
          </a:p>
        </p:txBody>
      </p:sp>
      <p:sp>
        <p:nvSpPr>
          <p:cNvPr id="93" name="отчет"/>
          <p:cNvSpPr txBox="1"/>
          <p:nvPr/>
        </p:nvSpPr>
        <p:spPr>
          <a:xfrm>
            <a:off x="6039004" y="4505250"/>
            <a:ext cx="427357" cy="261606"/>
          </a:xfrm>
          <a:prstGeom prst="rect">
            <a:avLst/>
          </a:prstGeom>
          <a:ln w="25400">
            <a:solidFill>
              <a:srgbClr val="F5C343"/>
            </a:solidFill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45718" tIns="45718" rIns="45718" bIns="45718">
            <a:spAutoFit/>
          </a:bodyPr>
          <a:lstStyle>
            <a:lvl1pPr>
              <a:defRPr sz="1100">
                <a:latin typeface="+mj-lt"/>
                <a:ea typeface="+mj-ea"/>
                <a:cs typeface="+mj-cs"/>
                <a:sym typeface="Calibri"/>
              </a:defRPr>
            </a:lvl1pPr>
          </a:lstStyle>
          <a:p>
            <a:pPr algn="ctr"/>
            <a:r>
              <a:rPr lang="ru-RU" dirty="0" smtClean="0"/>
              <a:t>Отчет</a:t>
            </a:r>
            <a:endParaRPr lang="ru-RU" dirty="0"/>
          </a:p>
        </p:txBody>
      </p:sp>
      <p:sp>
        <p:nvSpPr>
          <p:cNvPr id="94" name="искусственный интеллект"/>
          <p:cNvSpPr txBox="1"/>
          <p:nvPr/>
        </p:nvSpPr>
        <p:spPr>
          <a:xfrm>
            <a:off x="3861282" y="4505250"/>
            <a:ext cx="1608770" cy="261606"/>
          </a:xfrm>
          <a:prstGeom prst="rect">
            <a:avLst/>
          </a:prstGeom>
          <a:ln w="25400">
            <a:solidFill>
              <a:srgbClr val="F5C343"/>
            </a:solidFill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45718" tIns="45718" rIns="45718" bIns="45718">
            <a:spAutoFit/>
          </a:bodyPr>
          <a:lstStyle>
            <a:lvl1pPr>
              <a:defRPr sz="1100">
                <a:latin typeface="+mj-lt"/>
                <a:ea typeface="+mj-ea"/>
                <a:cs typeface="+mj-cs"/>
                <a:sym typeface="Calibri"/>
              </a:defRPr>
            </a:lvl1pPr>
          </a:lstStyle>
          <a:p>
            <a:pPr algn="ctr"/>
            <a:r>
              <a:rPr lang="ru-RU" dirty="0" smtClean="0"/>
              <a:t>Искусственный интеллект</a:t>
            </a:r>
            <a:endParaRPr lang="ru-RU" dirty="0"/>
          </a:p>
        </p:txBody>
      </p:sp>
      <p:sp>
        <p:nvSpPr>
          <p:cNvPr id="95" name="интеграция…"/>
          <p:cNvSpPr txBox="1"/>
          <p:nvPr/>
        </p:nvSpPr>
        <p:spPr>
          <a:xfrm>
            <a:off x="7035314" y="4503274"/>
            <a:ext cx="877565" cy="600160"/>
          </a:xfrm>
          <a:prstGeom prst="rect">
            <a:avLst/>
          </a:prstGeom>
          <a:ln w="25400">
            <a:solidFill>
              <a:srgbClr val="F5C343"/>
            </a:solidFill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8" tIns="45718" rIns="45718" bIns="45718">
            <a:spAutoFit/>
          </a:bodyPr>
          <a:lstStyle/>
          <a:p>
            <a:pPr algn="ctr">
              <a:defRPr sz="1100">
                <a:latin typeface="+mj-lt"/>
                <a:ea typeface="+mj-ea"/>
                <a:cs typeface="+mj-cs"/>
                <a:sym typeface="Calibri"/>
              </a:defRPr>
            </a:pPr>
            <a:r>
              <a:rPr lang="ru-RU" dirty="0" smtClean="0"/>
              <a:t>Интеграция </a:t>
            </a:r>
          </a:p>
          <a:p>
            <a:pPr algn="ctr">
              <a:defRPr sz="1100">
                <a:latin typeface="+mj-lt"/>
                <a:ea typeface="+mj-ea"/>
                <a:cs typeface="+mj-cs"/>
                <a:sym typeface="Calibri"/>
              </a:defRPr>
            </a:pPr>
            <a:r>
              <a:rPr lang="ru-RU" dirty="0" smtClean="0"/>
              <a:t>С ПО</a:t>
            </a:r>
          </a:p>
          <a:p>
            <a:pPr algn="ctr">
              <a:defRPr sz="1100">
                <a:latin typeface="+mj-lt"/>
                <a:ea typeface="+mj-ea"/>
                <a:cs typeface="+mj-cs"/>
                <a:sym typeface="Calibri"/>
              </a:defRPr>
            </a:pPr>
            <a:r>
              <a:rPr lang="ru-RU" dirty="0" smtClean="0"/>
              <a:t>Заказчика</a:t>
            </a:r>
            <a:endParaRPr lang="ru-RU" dirty="0"/>
          </a:p>
        </p:txBody>
      </p:sp>
      <p:pic>
        <p:nvPicPr>
          <p:cNvPr id="96" name="customer-service.pdf" descr="customer-service.pdf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225764" y="4995881"/>
            <a:ext cx="749037" cy="835338"/>
          </a:xfrm>
          <a:prstGeom prst="rect">
            <a:avLst/>
          </a:prstGeom>
          <a:ln w="12700">
            <a:miter lim="400000"/>
          </a:ln>
        </p:spPr>
      </p:pic>
      <p:grpSp>
        <p:nvGrpSpPr>
          <p:cNvPr id="97" name="Группа"/>
          <p:cNvGrpSpPr/>
          <p:nvPr/>
        </p:nvGrpSpPr>
        <p:grpSpPr>
          <a:xfrm>
            <a:off x="5909761" y="5076329"/>
            <a:ext cx="674487" cy="930828"/>
            <a:chOff x="0" y="0"/>
            <a:chExt cx="674486" cy="930827"/>
          </a:xfrm>
        </p:grpSpPr>
        <p:pic>
          <p:nvPicPr>
            <p:cNvPr id="98" name="contract.pdf" descr="contract.pdf"/>
            <p:cNvPicPr>
              <a:picLocks noChangeAspect="1"/>
            </p:cNvPicPr>
            <p:nvPr/>
          </p:nvPicPr>
          <p:blipFill>
            <a:blip r:embed="rId9">
              <a:extLst/>
            </a:blip>
            <a:stretch>
              <a:fillRect/>
            </a:stretch>
          </p:blipFill>
          <p:spPr>
            <a:xfrm>
              <a:off x="0" y="0"/>
              <a:ext cx="674487" cy="930828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pic>
          <p:nvPicPr>
            <p:cNvPr id="99" name="avatar12345.psd" descr="avatar12345.psd"/>
            <p:cNvPicPr>
              <a:picLocks noChangeAspect="1"/>
            </p:cNvPicPr>
            <p:nvPr/>
          </p:nvPicPr>
          <p:blipFill>
            <a:blip r:embed="rId2">
              <a:extLst/>
            </a:blip>
            <a:stretch>
              <a:fillRect/>
            </a:stretch>
          </p:blipFill>
          <p:spPr>
            <a:xfrm>
              <a:off x="392330" y="538826"/>
              <a:ext cx="234205" cy="245035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</p:grpSp>
      <p:pic>
        <p:nvPicPr>
          <p:cNvPr id="100" name="offices.pdf" descr="offices.pdf"/>
          <p:cNvPicPr>
            <a:picLocks noChangeAspect="1"/>
          </p:cNvPicPr>
          <p:nvPr/>
        </p:nvPicPr>
        <p:blipFill>
          <a:blip r:embed="rId11">
            <a:extLst/>
          </a:blip>
          <a:stretch>
            <a:fillRect/>
          </a:stretch>
        </p:blipFill>
        <p:spPr>
          <a:xfrm>
            <a:off x="7034352" y="5158487"/>
            <a:ext cx="879490" cy="803909"/>
          </a:xfrm>
          <a:prstGeom prst="rect">
            <a:avLst/>
          </a:prstGeom>
          <a:ln w="12700">
            <a:miter lim="400000"/>
          </a:ln>
        </p:spPr>
      </p:pic>
      <p:grpSp>
        <p:nvGrpSpPr>
          <p:cNvPr id="101" name="Группа"/>
          <p:cNvGrpSpPr/>
          <p:nvPr/>
        </p:nvGrpSpPr>
        <p:grpSpPr>
          <a:xfrm>
            <a:off x="3911641" y="4806416"/>
            <a:ext cx="1508051" cy="1508051"/>
            <a:chOff x="0" y="0"/>
            <a:chExt cx="1508050" cy="1508050"/>
          </a:xfrm>
        </p:grpSpPr>
        <p:pic>
          <p:nvPicPr>
            <p:cNvPr id="102" name="Изображение" descr="Изображение"/>
            <p:cNvPicPr>
              <a:picLocks noChangeAspect="1"/>
            </p:cNvPicPr>
            <p:nvPr/>
          </p:nvPicPr>
          <p:blipFill>
            <a:blip r:embed="rId12">
              <a:extLst/>
            </a:blip>
            <a:stretch>
              <a:fillRect/>
            </a:stretch>
          </p:blipFill>
          <p:spPr>
            <a:xfrm>
              <a:off x="0" y="0"/>
              <a:ext cx="1508051" cy="1508051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pic>
          <p:nvPicPr>
            <p:cNvPr id="103" name="avatar12345.psd" descr="avatar12345.psd"/>
            <p:cNvPicPr>
              <a:picLocks noChangeAspect="1"/>
            </p:cNvPicPr>
            <p:nvPr/>
          </p:nvPicPr>
          <p:blipFill>
            <a:blip r:embed="rId2">
              <a:extLst/>
            </a:blip>
            <a:stretch>
              <a:fillRect/>
            </a:stretch>
          </p:blipFill>
          <p:spPr>
            <a:xfrm>
              <a:off x="542422" y="430856"/>
              <a:ext cx="455690" cy="476762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</p:grpSp>
      <p:sp>
        <p:nvSpPr>
          <p:cNvPr id="104" name="искусственный интеллект"/>
          <p:cNvSpPr txBox="1"/>
          <p:nvPr/>
        </p:nvSpPr>
        <p:spPr>
          <a:xfrm>
            <a:off x="2622209" y="4509282"/>
            <a:ext cx="813680" cy="430883"/>
          </a:xfrm>
          <a:prstGeom prst="rect">
            <a:avLst/>
          </a:prstGeom>
          <a:ln w="25400">
            <a:solidFill>
              <a:srgbClr val="F5C343"/>
            </a:solidFill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45718" tIns="45718" rIns="45718" bIns="45718">
            <a:spAutoFit/>
          </a:bodyPr>
          <a:lstStyle/>
          <a:p>
            <a:pPr algn="ctr">
              <a:defRPr sz="1100">
                <a:latin typeface="+mj-lt"/>
                <a:ea typeface="+mj-ea"/>
                <a:cs typeface="+mj-cs"/>
                <a:sym typeface="Calibri"/>
              </a:defRPr>
            </a:pPr>
            <a:r>
              <a:rPr lang="ru-RU" dirty="0" smtClean="0"/>
              <a:t>Фотосъемка</a:t>
            </a:r>
          </a:p>
          <a:p>
            <a:pPr algn="ctr">
              <a:defRPr sz="1100">
                <a:latin typeface="+mj-lt"/>
                <a:ea typeface="+mj-ea"/>
                <a:cs typeface="+mj-cs"/>
                <a:sym typeface="Calibri"/>
              </a:defRPr>
            </a:pPr>
            <a:r>
              <a:rPr lang="ru-RU" dirty="0" smtClean="0"/>
              <a:t>Плода</a:t>
            </a:r>
            <a:endParaRPr lang="ru-RU" dirty="0"/>
          </a:p>
        </p:txBody>
      </p:sp>
      <p:sp>
        <p:nvSpPr>
          <p:cNvPr id="105" name="Линия"/>
          <p:cNvSpPr/>
          <p:nvPr/>
        </p:nvSpPr>
        <p:spPr>
          <a:xfrm>
            <a:off x="1123179" y="5414233"/>
            <a:ext cx="264634" cy="1"/>
          </a:xfrm>
          <a:prstGeom prst="line">
            <a:avLst/>
          </a:prstGeom>
          <a:ln w="25400">
            <a:solidFill>
              <a:srgbClr val="F5C343"/>
            </a:solidFill>
            <a:tailEnd type="triangle"/>
          </a:ln>
        </p:spPr>
        <p:txBody>
          <a:bodyPr lIns="45718" tIns="45718" rIns="45718" bIns="45718"/>
          <a:lstStyle/>
          <a:p>
            <a:endParaRPr/>
          </a:p>
        </p:txBody>
      </p:sp>
      <p:sp>
        <p:nvSpPr>
          <p:cNvPr id="106" name="Линия"/>
          <p:cNvSpPr/>
          <p:nvPr/>
        </p:nvSpPr>
        <p:spPr>
          <a:xfrm>
            <a:off x="2241464" y="5414233"/>
            <a:ext cx="264634" cy="1"/>
          </a:xfrm>
          <a:prstGeom prst="line">
            <a:avLst/>
          </a:prstGeom>
          <a:ln w="25400">
            <a:solidFill>
              <a:srgbClr val="F5C343"/>
            </a:solidFill>
            <a:tailEnd type="triangle"/>
          </a:ln>
        </p:spPr>
        <p:txBody>
          <a:bodyPr lIns="45718" tIns="45718" rIns="45718" bIns="45718"/>
          <a:lstStyle/>
          <a:p>
            <a:endParaRPr/>
          </a:p>
        </p:txBody>
      </p:sp>
      <p:sp>
        <p:nvSpPr>
          <p:cNvPr id="107" name="Линия"/>
          <p:cNvSpPr/>
          <p:nvPr/>
        </p:nvSpPr>
        <p:spPr>
          <a:xfrm>
            <a:off x="3552132" y="5414233"/>
            <a:ext cx="264634" cy="1"/>
          </a:xfrm>
          <a:prstGeom prst="line">
            <a:avLst/>
          </a:prstGeom>
          <a:ln w="25400">
            <a:solidFill>
              <a:srgbClr val="F5C343"/>
            </a:solidFill>
            <a:tailEnd type="triangle"/>
          </a:ln>
        </p:spPr>
        <p:txBody>
          <a:bodyPr lIns="45718" tIns="45718" rIns="45718" bIns="45718"/>
          <a:lstStyle/>
          <a:p>
            <a:endParaRPr/>
          </a:p>
        </p:txBody>
      </p:sp>
      <p:sp>
        <p:nvSpPr>
          <p:cNvPr id="108" name="Линия"/>
          <p:cNvSpPr/>
          <p:nvPr/>
        </p:nvSpPr>
        <p:spPr>
          <a:xfrm>
            <a:off x="5532410" y="5414233"/>
            <a:ext cx="264634" cy="1"/>
          </a:xfrm>
          <a:prstGeom prst="line">
            <a:avLst/>
          </a:prstGeom>
          <a:ln w="25400">
            <a:solidFill>
              <a:srgbClr val="F5C343"/>
            </a:solidFill>
            <a:tailEnd type="triangle"/>
          </a:ln>
        </p:spPr>
        <p:txBody>
          <a:bodyPr lIns="45718" tIns="45718" rIns="45718" bIns="45718"/>
          <a:lstStyle/>
          <a:p>
            <a:endParaRPr/>
          </a:p>
        </p:txBody>
      </p:sp>
      <p:sp>
        <p:nvSpPr>
          <p:cNvPr id="109" name="Линия"/>
          <p:cNvSpPr/>
          <p:nvPr/>
        </p:nvSpPr>
        <p:spPr>
          <a:xfrm>
            <a:off x="6690157" y="5414233"/>
            <a:ext cx="264634" cy="1"/>
          </a:xfrm>
          <a:prstGeom prst="line">
            <a:avLst/>
          </a:prstGeom>
          <a:ln w="25400">
            <a:solidFill>
              <a:srgbClr val="F5C343"/>
            </a:solidFill>
            <a:tailEnd type="triangle"/>
          </a:ln>
        </p:spPr>
        <p:txBody>
          <a:bodyPr lIns="45718" tIns="45718" rIns="45718" bIns="45718"/>
          <a:lstStyle/>
          <a:p>
            <a:endParaRPr/>
          </a:p>
        </p:txBody>
      </p:sp>
      <p:pic>
        <p:nvPicPr>
          <p:cNvPr id="110" name="photo-camera.png" descr="photo-camera.png"/>
          <p:cNvPicPr>
            <a:picLocks noChangeAspect="1"/>
          </p:cNvPicPr>
          <p:nvPr/>
        </p:nvPicPr>
        <p:blipFill>
          <a:blip r:embed="rId13">
            <a:extLst/>
          </a:blip>
          <a:stretch>
            <a:fillRect/>
          </a:stretch>
        </p:blipFill>
        <p:spPr>
          <a:xfrm>
            <a:off x="2576635" y="4985679"/>
            <a:ext cx="879490" cy="879489"/>
          </a:xfrm>
          <a:prstGeom prst="rect">
            <a:avLst/>
          </a:prstGeom>
          <a:ln w="12700">
            <a:miter lim="400000"/>
          </a:ln>
        </p:spPr>
      </p:pic>
    </p:spTree>
    <p:extLst>
      <p:ext uri="{BB962C8B-B14F-4D97-AF65-F5344CB8AC3E}">
        <p14:creationId xmlns:p14="http://schemas.microsoft.com/office/powerpoint/2010/main" val="1612959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одзаголовок 2"/>
          <p:cNvSpPr txBox="1">
            <a:spLocks/>
          </p:cNvSpPr>
          <p:nvPr/>
        </p:nvSpPr>
        <p:spPr>
          <a:xfrm>
            <a:off x="1301269" y="4302139"/>
            <a:ext cx="10091753" cy="2610903"/>
          </a:xfrm>
          <a:prstGeom prst="rect">
            <a:avLst/>
          </a:prstGeom>
          <a:ln w="12700">
            <a:noFill/>
          </a:ln>
        </p:spPr>
        <p:txBody>
          <a:bodyPr vert="horz" lIns="91440" tIns="45720" rIns="91440" bIns="45720" rtlCol="0">
            <a:noAutofit/>
          </a:bodyPr>
          <a:lstStyle>
            <a:lvl1pPr marL="228600" indent="-228600">
              <a:lnSpc>
                <a:spcPct val="90000"/>
              </a:lnSpc>
              <a:spcBef>
                <a:spcPts val="1000"/>
              </a:spcBef>
              <a:spcAft>
                <a:spcPts val="1200"/>
              </a:spcAft>
              <a:buSzPct val="80000"/>
              <a:buFont typeface="Arial" panose="020B0604020202020204" pitchFamily="34" charset="0"/>
              <a:buBlip>
                <a:blip r:embed="rId2"/>
              </a:buBlip>
              <a:defRPr sz="2800"/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/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/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5pPr>
            <a:lvl6pPr marL="25146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6pPr>
            <a:lvl7pPr marL="2971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7pPr>
            <a:lvl8pPr marL="3429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8pPr>
            <a:lvl9pPr marL="3886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9pPr>
          </a:lstStyle>
          <a:p>
            <a:pPr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1600" dirty="0" smtClean="0"/>
              <a:t>Fresh</a:t>
            </a:r>
            <a:r>
              <a:rPr lang="ru-RU" sz="1600" dirty="0" smtClean="0"/>
              <a:t> </a:t>
            </a:r>
            <a:r>
              <a:rPr lang="en-US" sz="1600" dirty="0" smtClean="0"/>
              <a:t>Scanner</a:t>
            </a:r>
            <a:r>
              <a:rPr lang="ru-RU" sz="1600" dirty="0" smtClean="0"/>
              <a:t> оценивает качество фруктов </a:t>
            </a:r>
            <a:r>
              <a:rPr lang="ru-RU" sz="1600" dirty="0"/>
              <a:t>и </a:t>
            </a:r>
            <a:r>
              <a:rPr lang="ru-RU" sz="1600" dirty="0" smtClean="0"/>
              <a:t>овощей, определяет потребительские характеристики</a:t>
            </a:r>
            <a:r>
              <a:rPr lang="ru-RU" sz="1600" dirty="0"/>
              <a:t>, </a:t>
            </a:r>
            <a:r>
              <a:rPr lang="ru-RU" sz="1600" dirty="0" smtClean="0"/>
              <a:t>предельный </a:t>
            </a:r>
            <a:r>
              <a:rPr lang="ru-RU" sz="1600" dirty="0"/>
              <a:t>срок </a:t>
            </a:r>
            <a:r>
              <a:rPr lang="ru-RU" sz="1600" dirty="0" smtClean="0"/>
              <a:t>жизни</a:t>
            </a:r>
            <a:r>
              <a:rPr lang="ru-RU" sz="1600" dirty="0"/>
              <a:t>.</a:t>
            </a:r>
          </a:p>
          <a:p>
            <a:pPr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r>
              <a:rPr lang="ru-RU" sz="1600" dirty="0" smtClean="0"/>
              <a:t>Искусственный интеллект определяет </a:t>
            </a:r>
            <a:r>
              <a:rPr lang="ru-RU" sz="1600" dirty="0"/>
              <a:t>дефекты и заболевания. </a:t>
            </a:r>
            <a:endParaRPr lang="ru-RU" sz="1600" dirty="0" smtClean="0"/>
          </a:p>
          <a:p>
            <a:pPr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1600" dirty="0" smtClean="0"/>
              <a:t>Fresh</a:t>
            </a:r>
            <a:r>
              <a:rPr lang="ru-RU" sz="1600" dirty="0" smtClean="0"/>
              <a:t> </a:t>
            </a:r>
            <a:r>
              <a:rPr lang="en-US" sz="1600" dirty="0"/>
              <a:t>Scanner</a:t>
            </a:r>
            <a:r>
              <a:rPr lang="ru-RU" sz="1600" dirty="0"/>
              <a:t> </a:t>
            </a:r>
            <a:r>
              <a:rPr lang="ru-RU" sz="1600" dirty="0" smtClean="0"/>
              <a:t>формирует отчет с результатами оценки качества </a:t>
            </a:r>
            <a:r>
              <a:rPr lang="ru-RU" sz="1600" dirty="0"/>
              <a:t>для производителей, логистов, ритейла</a:t>
            </a:r>
            <a:r>
              <a:rPr lang="ru-RU" sz="1600" dirty="0" smtClean="0"/>
              <a:t>.</a:t>
            </a:r>
          </a:p>
          <a:p>
            <a:pPr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r>
              <a:rPr lang="ru-RU" sz="1600" dirty="0" smtClean="0"/>
              <a:t>Система интегрируется с любым программным обеспечением Заказчика.</a:t>
            </a:r>
          </a:p>
          <a:p>
            <a:pPr marL="0" indent="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None/>
            </a:pPr>
            <a:endParaRPr lang="ru-RU" sz="1600" dirty="0"/>
          </a:p>
          <a:p>
            <a:pPr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endParaRPr lang="ru-RU" sz="1200" dirty="0"/>
          </a:p>
        </p:txBody>
      </p:sp>
      <p:sp>
        <p:nvSpPr>
          <p:cNvPr id="62" name="Заголовок 1"/>
          <p:cNvSpPr txBox="1">
            <a:spLocks/>
          </p:cNvSpPr>
          <p:nvPr/>
        </p:nvSpPr>
        <p:spPr>
          <a:xfrm>
            <a:off x="658749" y="291973"/>
            <a:ext cx="9734550" cy="598043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775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800" b="1" dirty="0" smtClean="0">
                <a:latin typeface="+mn-lt"/>
              </a:rPr>
              <a:t>Новая модель проверки качества основанная на искусственном интеллекте</a:t>
            </a:r>
            <a:endParaRPr lang="ru-RU" sz="2800" b="1" dirty="0">
              <a:latin typeface="+mn-lt"/>
            </a:endParaRPr>
          </a:p>
        </p:txBody>
      </p:sp>
      <p:grpSp>
        <p:nvGrpSpPr>
          <p:cNvPr id="37" name="Группа"/>
          <p:cNvGrpSpPr/>
          <p:nvPr/>
        </p:nvGrpSpPr>
        <p:grpSpPr>
          <a:xfrm>
            <a:off x="4321373" y="1757828"/>
            <a:ext cx="620128" cy="638298"/>
            <a:chOff x="0" y="0"/>
            <a:chExt cx="1508050" cy="1508050"/>
          </a:xfrm>
        </p:grpSpPr>
        <p:pic>
          <p:nvPicPr>
            <p:cNvPr id="38" name="Изображение" descr="Изображение"/>
            <p:cNvPicPr>
              <a:picLocks noChangeAspect="1"/>
            </p:cNvPicPr>
            <p:nvPr/>
          </p:nvPicPr>
          <p:blipFill>
            <a:blip r:embed="rId3">
              <a:extLst/>
            </a:blip>
            <a:stretch>
              <a:fillRect/>
            </a:stretch>
          </p:blipFill>
          <p:spPr>
            <a:xfrm>
              <a:off x="0" y="0"/>
              <a:ext cx="1508051" cy="1508051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pic>
          <p:nvPicPr>
            <p:cNvPr id="39" name="avatar12345.psd" descr="avatar12345.psd"/>
            <p:cNvPicPr>
              <a:picLocks noChangeAspect="1"/>
            </p:cNvPicPr>
            <p:nvPr/>
          </p:nvPicPr>
          <p:blipFill>
            <a:blip r:embed="rId4">
              <a:extLst/>
            </a:blip>
            <a:stretch>
              <a:fillRect/>
            </a:stretch>
          </p:blipFill>
          <p:spPr>
            <a:xfrm>
              <a:off x="542422" y="430856"/>
              <a:ext cx="455690" cy="476762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</p:grpSp>
      <p:grpSp>
        <p:nvGrpSpPr>
          <p:cNvPr id="6" name="Группа 5"/>
          <p:cNvGrpSpPr/>
          <p:nvPr/>
        </p:nvGrpSpPr>
        <p:grpSpPr>
          <a:xfrm>
            <a:off x="1752600" y="1757120"/>
            <a:ext cx="9448800" cy="1752419"/>
            <a:chOff x="1752600" y="1757120"/>
            <a:chExt cx="9448800" cy="1752419"/>
          </a:xfrm>
        </p:grpSpPr>
        <p:grpSp>
          <p:nvGrpSpPr>
            <p:cNvPr id="3" name="Группа 2"/>
            <p:cNvGrpSpPr/>
            <p:nvPr/>
          </p:nvGrpSpPr>
          <p:grpSpPr>
            <a:xfrm>
              <a:off x="1752600" y="1757120"/>
              <a:ext cx="9448800" cy="1752419"/>
              <a:chOff x="1752600" y="1757120"/>
              <a:chExt cx="9448800" cy="1752419"/>
            </a:xfrm>
          </p:grpSpPr>
          <p:grpSp>
            <p:nvGrpSpPr>
              <p:cNvPr id="2" name="Группа 1"/>
              <p:cNvGrpSpPr/>
              <p:nvPr/>
            </p:nvGrpSpPr>
            <p:grpSpPr>
              <a:xfrm>
                <a:off x="1752600" y="1806341"/>
                <a:ext cx="9448800" cy="1703198"/>
                <a:chOff x="1752600" y="1806341"/>
                <a:chExt cx="9448800" cy="1703198"/>
              </a:xfrm>
            </p:grpSpPr>
            <p:grpSp>
              <p:nvGrpSpPr>
                <p:cNvPr id="8" name="Группа 7"/>
                <p:cNvGrpSpPr/>
                <p:nvPr/>
              </p:nvGrpSpPr>
              <p:grpSpPr>
                <a:xfrm>
                  <a:off x="1752600" y="1806341"/>
                  <a:ext cx="9448800" cy="1703198"/>
                  <a:chOff x="1532667" y="1549126"/>
                  <a:chExt cx="10049733" cy="1865312"/>
                </a:xfrm>
              </p:grpSpPr>
              <p:sp>
                <p:nvSpPr>
                  <p:cNvPr id="31" name="TextBox 30"/>
                  <p:cNvSpPr txBox="1"/>
                  <p:nvPr/>
                </p:nvSpPr>
                <p:spPr>
                  <a:xfrm>
                    <a:off x="9066858" y="2852653"/>
                    <a:ext cx="2515542" cy="561785"/>
                  </a:xfrm>
                  <a:prstGeom prst="rect">
                    <a:avLst/>
                  </a:prstGeom>
                  <a:noFill/>
                </p:spPr>
                <p:txBody>
                  <a:bodyPr wrap="square" lIns="0" tIns="0" rIns="0" bIns="0" rtlCol="0">
                    <a:spAutoFit/>
                  </a:bodyPr>
                  <a:lstStyle/>
                  <a:p>
                    <a:pPr>
                      <a:lnSpc>
                        <a:spcPts val="2000"/>
                      </a:lnSpc>
                    </a:pPr>
                    <a:r>
                      <a:rPr lang="ru-RU" sz="1400" b="1" dirty="0" smtClean="0">
                        <a:solidFill>
                          <a:schemeClr val="tx1">
                            <a:lumMod val="95000"/>
                            <a:lumOff val="5000"/>
                            <a:alpha val="60000"/>
                          </a:schemeClr>
                        </a:solidFill>
                      </a:rPr>
                      <a:t>Интеграция с</a:t>
                    </a:r>
                  </a:p>
                  <a:p>
                    <a:pPr>
                      <a:lnSpc>
                        <a:spcPts val="2000"/>
                      </a:lnSpc>
                    </a:pPr>
                    <a:r>
                      <a:rPr lang="ru-RU" sz="1400" b="1" dirty="0" smtClean="0">
                        <a:solidFill>
                          <a:schemeClr val="tx1">
                            <a:lumMod val="95000"/>
                            <a:lumOff val="5000"/>
                            <a:alpha val="60000"/>
                          </a:schemeClr>
                        </a:solidFill>
                      </a:rPr>
                      <a:t>ИТ системами пользователя</a:t>
                    </a:r>
                    <a:endParaRPr lang="ru-RU" sz="1400" b="1" dirty="0">
                      <a:solidFill>
                        <a:schemeClr val="tx1">
                          <a:lumMod val="95000"/>
                          <a:lumOff val="5000"/>
                          <a:alpha val="60000"/>
                        </a:schemeClr>
                      </a:solidFill>
                    </a:endParaRPr>
                  </a:p>
                </p:txBody>
              </p:sp>
              <p:sp>
                <p:nvSpPr>
                  <p:cNvPr id="69" name="TextBox 68"/>
                  <p:cNvSpPr txBox="1"/>
                  <p:nvPr/>
                </p:nvSpPr>
                <p:spPr>
                  <a:xfrm>
                    <a:off x="1728272" y="2959634"/>
                    <a:ext cx="156414" cy="259355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</p:spPr>
                <p:txBody>
                  <a:bodyPr wrap="square" lIns="0" tIns="0" rIns="0" bIns="0" rtlCol="0" anchor="ctr">
                    <a:noAutofit/>
                  </a:bodyPr>
                  <a:lstStyle/>
                  <a:p>
                    <a:pPr algn="r"/>
                    <a:r>
                      <a:rPr lang="ru-RU" sz="2400" b="1" dirty="0" smtClean="0">
                        <a:solidFill>
                          <a:srgbClr val="C00000"/>
                        </a:solidFill>
                      </a:rPr>
                      <a:t>1</a:t>
                    </a:r>
                    <a:endParaRPr lang="en-US" sz="2400" b="1" dirty="0">
                      <a:solidFill>
                        <a:srgbClr val="C00000"/>
                      </a:solidFill>
                    </a:endParaRPr>
                  </a:p>
                </p:txBody>
              </p:sp>
              <p:sp>
                <p:nvSpPr>
                  <p:cNvPr id="71" name="TextBox 70"/>
                  <p:cNvSpPr txBox="1"/>
                  <p:nvPr/>
                </p:nvSpPr>
                <p:spPr>
                  <a:xfrm>
                    <a:off x="2016446" y="2824276"/>
                    <a:ext cx="1720850" cy="561785"/>
                  </a:xfrm>
                  <a:prstGeom prst="rect">
                    <a:avLst/>
                  </a:prstGeom>
                  <a:noFill/>
                </p:spPr>
                <p:txBody>
                  <a:bodyPr wrap="square" lIns="0" tIns="0" rIns="0" bIns="0" rtlCol="0">
                    <a:spAutoFit/>
                  </a:bodyPr>
                  <a:lstStyle/>
                  <a:p>
                    <a:pPr>
                      <a:lnSpc>
                        <a:spcPts val="2000"/>
                      </a:lnSpc>
                    </a:pPr>
                    <a:r>
                      <a:rPr lang="ru-RU" sz="1400" b="1" dirty="0" smtClean="0">
                        <a:solidFill>
                          <a:schemeClr val="tx1">
                            <a:lumMod val="95000"/>
                            <a:lumOff val="5000"/>
                            <a:alpha val="60000"/>
                          </a:schemeClr>
                        </a:solidFill>
                      </a:rPr>
                      <a:t>Фотосъемка</a:t>
                    </a:r>
                  </a:p>
                  <a:p>
                    <a:pPr>
                      <a:lnSpc>
                        <a:spcPts val="2000"/>
                      </a:lnSpc>
                    </a:pPr>
                    <a:r>
                      <a:rPr lang="ru-RU" sz="1400" b="1" dirty="0" smtClean="0">
                        <a:solidFill>
                          <a:schemeClr val="tx1">
                            <a:lumMod val="95000"/>
                            <a:lumOff val="5000"/>
                            <a:alpha val="60000"/>
                          </a:schemeClr>
                        </a:solidFill>
                      </a:rPr>
                      <a:t>плода</a:t>
                    </a:r>
                    <a:endParaRPr lang="ru-RU" sz="1400" b="1" dirty="0">
                      <a:solidFill>
                        <a:schemeClr val="tx1">
                          <a:lumMod val="95000"/>
                          <a:lumOff val="5000"/>
                          <a:alpha val="60000"/>
                        </a:schemeClr>
                      </a:solidFill>
                    </a:endParaRPr>
                  </a:p>
                </p:txBody>
              </p:sp>
              <p:sp>
                <p:nvSpPr>
                  <p:cNvPr id="72" name="TextBox 71"/>
                  <p:cNvSpPr txBox="1"/>
                  <p:nvPr/>
                </p:nvSpPr>
                <p:spPr>
                  <a:xfrm>
                    <a:off x="4531477" y="2970569"/>
                    <a:ext cx="1720850" cy="280892"/>
                  </a:xfrm>
                  <a:prstGeom prst="rect">
                    <a:avLst/>
                  </a:prstGeom>
                  <a:noFill/>
                </p:spPr>
                <p:txBody>
                  <a:bodyPr wrap="square" lIns="0" tIns="0" rIns="0" bIns="0" rtlCol="0">
                    <a:spAutoFit/>
                  </a:bodyPr>
                  <a:lstStyle/>
                  <a:p>
                    <a:pPr>
                      <a:lnSpc>
                        <a:spcPts val="2000"/>
                      </a:lnSpc>
                    </a:pPr>
                    <a:r>
                      <a:rPr lang="en-US" sz="1400" b="1" dirty="0">
                        <a:solidFill>
                          <a:schemeClr val="tx1">
                            <a:lumMod val="95000"/>
                            <a:lumOff val="5000"/>
                            <a:alpha val="60000"/>
                          </a:schemeClr>
                        </a:solidFill>
                      </a:rPr>
                      <a:t>ANN </a:t>
                    </a:r>
                    <a:r>
                      <a:rPr lang="ru-RU" sz="1400" b="1" dirty="0">
                        <a:solidFill>
                          <a:schemeClr val="tx1">
                            <a:lumMod val="95000"/>
                            <a:lumOff val="5000"/>
                            <a:alpha val="60000"/>
                          </a:schemeClr>
                        </a:solidFill>
                      </a:rPr>
                      <a:t>экспертиза</a:t>
                    </a:r>
                  </a:p>
                </p:txBody>
              </p:sp>
              <p:sp>
                <p:nvSpPr>
                  <p:cNvPr id="73" name="TextBox 72"/>
                  <p:cNvSpPr txBox="1"/>
                  <p:nvPr/>
                </p:nvSpPr>
                <p:spPr>
                  <a:xfrm>
                    <a:off x="6962536" y="2824276"/>
                    <a:ext cx="1484387" cy="561785"/>
                  </a:xfrm>
                  <a:prstGeom prst="rect">
                    <a:avLst/>
                  </a:prstGeom>
                  <a:noFill/>
                </p:spPr>
                <p:txBody>
                  <a:bodyPr wrap="square" lIns="0" tIns="0" rIns="0" bIns="0" rtlCol="0">
                    <a:spAutoFit/>
                  </a:bodyPr>
                  <a:lstStyle/>
                  <a:p>
                    <a:pPr>
                      <a:lnSpc>
                        <a:spcPts val="2000"/>
                      </a:lnSpc>
                    </a:pPr>
                    <a:r>
                      <a:rPr lang="ru-RU" sz="1400" b="1" dirty="0">
                        <a:solidFill>
                          <a:schemeClr val="tx1">
                            <a:lumMod val="95000"/>
                            <a:lumOff val="5000"/>
                            <a:alpha val="60000"/>
                          </a:schemeClr>
                        </a:solidFill>
                      </a:rPr>
                      <a:t>Формирование отчета</a:t>
                    </a:r>
                  </a:p>
                </p:txBody>
              </p:sp>
              <p:sp>
                <p:nvSpPr>
                  <p:cNvPr id="75" name="TextBox 74"/>
                  <p:cNvSpPr txBox="1"/>
                  <p:nvPr/>
                </p:nvSpPr>
                <p:spPr>
                  <a:xfrm>
                    <a:off x="4276361" y="2957692"/>
                    <a:ext cx="119838" cy="259355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</p:spPr>
                <p:txBody>
                  <a:bodyPr wrap="square" lIns="0" tIns="0" rIns="0" bIns="0" rtlCol="0" anchor="ctr">
                    <a:noAutofit/>
                  </a:bodyPr>
                  <a:lstStyle/>
                  <a:p>
                    <a:pPr algn="r"/>
                    <a:r>
                      <a:rPr lang="ru-RU" sz="2400" b="1" dirty="0" smtClean="0">
                        <a:solidFill>
                          <a:srgbClr val="C00000"/>
                        </a:solidFill>
                      </a:rPr>
                      <a:t>2</a:t>
                    </a:r>
                    <a:endParaRPr lang="en-US" sz="2400" b="1" dirty="0">
                      <a:solidFill>
                        <a:srgbClr val="C00000"/>
                      </a:solidFill>
                    </a:endParaRPr>
                  </a:p>
                </p:txBody>
              </p:sp>
              <p:sp>
                <p:nvSpPr>
                  <p:cNvPr id="76" name="TextBox 75"/>
                  <p:cNvSpPr txBox="1"/>
                  <p:nvPr/>
                </p:nvSpPr>
                <p:spPr>
                  <a:xfrm>
                    <a:off x="5939293" y="2957691"/>
                    <a:ext cx="880511" cy="259355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</p:spPr>
                <p:txBody>
                  <a:bodyPr wrap="square" lIns="0" tIns="0" rIns="0" bIns="0" rtlCol="0" anchor="ctr">
                    <a:noAutofit/>
                  </a:bodyPr>
                  <a:lstStyle/>
                  <a:p>
                    <a:pPr algn="r"/>
                    <a:r>
                      <a:rPr lang="ru-RU" sz="2400" b="1" dirty="0" smtClean="0">
                        <a:solidFill>
                          <a:srgbClr val="C00000"/>
                        </a:solidFill>
                      </a:rPr>
                      <a:t>3</a:t>
                    </a:r>
                    <a:endParaRPr lang="en-US" sz="2400" b="1" dirty="0">
                      <a:solidFill>
                        <a:srgbClr val="C00000"/>
                      </a:solidFill>
                    </a:endParaRPr>
                  </a:p>
                </p:txBody>
              </p:sp>
              <p:sp>
                <p:nvSpPr>
                  <p:cNvPr id="77" name="TextBox 76"/>
                  <p:cNvSpPr txBox="1"/>
                  <p:nvPr/>
                </p:nvSpPr>
                <p:spPr>
                  <a:xfrm>
                    <a:off x="8079749" y="2964130"/>
                    <a:ext cx="880511" cy="259355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</p:spPr>
                <p:txBody>
                  <a:bodyPr wrap="square" lIns="0" tIns="0" rIns="0" bIns="0" rtlCol="0" anchor="ctr">
                    <a:noAutofit/>
                  </a:bodyPr>
                  <a:lstStyle/>
                  <a:p>
                    <a:pPr algn="r"/>
                    <a:r>
                      <a:rPr lang="ru-RU" sz="2400" b="1" dirty="0" smtClean="0">
                        <a:solidFill>
                          <a:srgbClr val="C00000"/>
                        </a:solidFill>
                      </a:rPr>
                      <a:t>4</a:t>
                    </a:r>
                    <a:endParaRPr lang="en-US" sz="2400" b="1" dirty="0">
                      <a:solidFill>
                        <a:srgbClr val="C00000"/>
                      </a:solidFill>
                    </a:endParaRPr>
                  </a:p>
                </p:txBody>
              </p:sp>
              <p:cxnSp>
                <p:nvCxnSpPr>
                  <p:cNvPr id="33" name="Straight Connector 33"/>
                  <p:cNvCxnSpPr/>
                  <p:nvPr/>
                </p:nvCxnSpPr>
                <p:spPr>
                  <a:xfrm>
                    <a:off x="2375872" y="2537829"/>
                    <a:ext cx="6751606" cy="0"/>
                  </a:xfrm>
                  <a:prstGeom prst="line">
                    <a:avLst/>
                  </a:prstGeom>
                  <a:ln>
                    <a:solidFill>
                      <a:srgbClr val="FF0000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grpSp>
                <p:nvGrpSpPr>
                  <p:cNvPr id="5" name="Группа 4"/>
                  <p:cNvGrpSpPr/>
                  <p:nvPr/>
                </p:nvGrpSpPr>
                <p:grpSpPr>
                  <a:xfrm>
                    <a:off x="1956121" y="2286808"/>
                    <a:ext cx="496666" cy="496666"/>
                    <a:chOff x="850026" y="2515070"/>
                    <a:chExt cx="496666" cy="496666"/>
                  </a:xfrm>
                </p:grpSpPr>
                <p:sp>
                  <p:nvSpPr>
                    <p:cNvPr id="34" name="Oval 23"/>
                    <p:cNvSpPr/>
                    <p:nvPr/>
                  </p:nvSpPr>
                  <p:spPr>
                    <a:xfrm>
                      <a:off x="910351" y="2575395"/>
                      <a:ext cx="376016" cy="376016"/>
                    </a:xfrm>
                    <a:prstGeom prst="ellipse">
                      <a:avLst/>
                    </a:prstGeom>
                    <a:solidFill>
                      <a:schemeClr val="bg2"/>
                    </a:solidFill>
                    <a:ln w="6350">
                      <a:solidFill>
                        <a:srgbClr val="FF0000">
                          <a:alpha val="46000"/>
                        </a:srgbClr>
                      </a:solidFill>
                    </a:ln>
                    <a:effectLst>
                      <a:glow rad="101600">
                        <a:srgbClr val="DDF9B8">
                          <a:alpha val="5000"/>
                        </a:srgbClr>
                      </a:glow>
                    </a:effectLst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en-US" dirty="0"/>
                    </a:p>
                  </p:txBody>
                </p:sp>
                <p:sp>
                  <p:nvSpPr>
                    <p:cNvPr id="63" name="Oval 22"/>
                    <p:cNvSpPr/>
                    <p:nvPr/>
                  </p:nvSpPr>
                  <p:spPr>
                    <a:xfrm>
                      <a:off x="1011680" y="2672962"/>
                      <a:ext cx="178114" cy="178114"/>
                    </a:xfrm>
                    <a:prstGeom prst="ellipse">
                      <a:avLst/>
                    </a:prstGeom>
                    <a:solidFill>
                      <a:srgbClr val="F6F6F9"/>
                    </a:solidFill>
                    <a:ln w="12700">
                      <a:solidFill>
                        <a:srgbClr val="FF0000">
                          <a:alpha val="65000"/>
                        </a:srgbClr>
                      </a:solidFill>
                    </a:ln>
                    <a:effectLst>
                      <a:glow rad="101600">
                        <a:srgbClr val="DDF9B8">
                          <a:alpha val="5000"/>
                        </a:srgbClr>
                      </a:glow>
                    </a:effectLst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en-US" dirty="0"/>
                    </a:p>
                  </p:txBody>
                </p:sp>
                <p:sp>
                  <p:nvSpPr>
                    <p:cNvPr id="64" name="Oval 7"/>
                    <p:cNvSpPr/>
                    <p:nvPr/>
                  </p:nvSpPr>
                  <p:spPr>
                    <a:xfrm>
                      <a:off x="1033674" y="2697337"/>
                      <a:ext cx="134127" cy="134127"/>
                    </a:xfrm>
                    <a:prstGeom prst="ellipse">
                      <a:avLst/>
                    </a:prstGeom>
                    <a:solidFill>
                      <a:srgbClr val="C00000"/>
                    </a:solidFill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en-US" dirty="0"/>
                    </a:p>
                  </p:txBody>
                </p:sp>
                <p:sp>
                  <p:nvSpPr>
                    <p:cNvPr id="65" name="Oval 31"/>
                    <p:cNvSpPr/>
                    <p:nvPr/>
                  </p:nvSpPr>
                  <p:spPr>
                    <a:xfrm>
                      <a:off x="850026" y="2515070"/>
                      <a:ext cx="496666" cy="496666"/>
                    </a:xfrm>
                    <a:prstGeom prst="ellipse">
                      <a:avLst/>
                    </a:prstGeom>
                    <a:noFill/>
                    <a:ln w="38100">
                      <a:solidFill>
                        <a:srgbClr val="FF0000">
                          <a:alpha val="12000"/>
                        </a:srgbClr>
                      </a:solidFill>
                    </a:ln>
                    <a:effectLst>
                      <a:glow rad="101600">
                        <a:srgbClr val="DDF9B8">
                          <a:alpha val="5000"/>
                        </a:srgbClr>
                      </a:glow>
                    </a:effectLst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en-US" dirty="0"/>
                    </a:p>
                  </p:txBody>
                </p:sp>
              </p:grpSp>
              <p:sp>
                <p:nvSpPr>
                  <p:cNvPr id="67" name="Oval 35"/>
                  <p:cNvSpPr/>
                  <p:nvPr/>
                </p:nvSpPr>
                <p:spPr>
                  <a:xfrm>
                    <a:off x="4512129" y="2452120"/>
                    <a:ext cx="171418" cy="171418"/>
                  </a:xfrm>
                  <a:prstGeom prst="ellipse">
                    <a:avLst/>
                  </a:prstGeom>
                  <a:solidFill>
                    <a:srgbClr val="F38181"/>
                  </a:solidFill>
                  <a:ln>
                    <a:noFill/>
                  </a:ln>
                  <a:effectLst>
                    <a:outerShdw blurRad="63500" sx="102000" sy="102000" algn="ctr" rotWithShape="0">
                      <a:prstClr val="black">
                        <a:alpha val="27000"/>
                      </a:prstClr>
                    </a:outerShdw>
                  </a:effectLst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US" dirty="0"/>
                  </a:p>
                </p:txBody>
              </p:sp>
              <p:sp>
                <p:nvSpPr>
                  <p:cNvPr id="68" name="Oval 36"/>
                  <p:cNvSpPr/>
                  <p:nvPr/>
                </p:nvSpPr>
                <p:spPr>
                  <a:xfrm>
                    <a:off x="6819804" y="2452120"/>
                    <a:ext cx="171418" cy="171418"/>
                  </a:xfrm>
                  <a:prstGeom prst="ellipse">
                    <a:avLst/>
                  </a:prstGeom>
                  <a:solidFill>
                    <a:srgbClr val="F38181"/>
                  </a:solidFill>
                  <a:ln>
                    <a:noFill/>
                  </a:ln>
                  <a:effectLst>
                    <a:outerShdw blurRad="63500" sx="102000" sy="102000" algn="ctr" rotWithShape="0">
                      <a:prstClr val="black">
                        <a:alpha val="27000"/>
                      </a:prstClr>
                    </a:outerShdw>
                  </a:effectLst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US" dirty="0"/>
                  </a:p>
                </p:txBody>
              </p:sp>
              <p:pic>
                <p:nvPicPr>
                  <p:cNvPr id="80" name="Рисунок 79"/>
                  <p:cNvPicPr>
                    <a:picLocks noChangeAspect="1"/>
                  </p:cNvPicPr>
                  <p:nvPr/>
                </p:nvPicPr>
                <p:blipFill>
                  <a:blip r:embed="rId5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tretch>
                    <a:fillRect/>
                  </a:stretch>
                </p:blipFill>
                <p:spPr>
                  <a:xfrm>
                    <a:off x="1532667" y="1549126"/>
                    <a:ext cx="648000" cy="648000"/>
                  </a:xfrm>
                  <a:prstGeom prst="rect">
                    <a:avLst/>
                  </a:prstGeom>
                </p:spPr>
              </p:pic>
              <p:sp>
                <p:nvSpPr>
                  <p:cNvPr id="84" name="Oval 23"/>
                  <p:cNvSpPr/>
                  <p:nvPr/>
                </p:nvSpPr>
                <p:spPr>
                  <a:xfrm>
                    <a:off x="9066858" y="2345510"/>
                    <a:ext cx="376016" cy="376016"/>
                  </a:xfrm>
                  <a:prstGeom prst="ellipse">
                    <a:avLst/>
                  </a:prstGeom>
                  <a:solidFill>
                    <a:schemeClr val="bg2"/>
                  </a:solidFill>
                  <a:ln w="6350">
                    <a:solidFill>
                      <a:srgbClr val="FF0000">
                        <a:alpha val="46000"/>
                      </a:srgbClr>
                    </a:solidFill>
                  </a:ln>
                  <a:effectLst>
                    <a:glow rad="101600">
                      <a:srgbClr val="DDF9B8">
                        <a:alpha val="5000"/>
                      </a:srgbClr>
                    </a:glow>
                  </a:effectLst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US" dirty="0"/>
                  </a:p>
                </p:txBody>
              </p:sp>
              <p:sp>
                <p:nvSpPr>
                  <p:cNvPr id="85" name="Oval 22"/>
                  <p:cNvSpPr/>
                  <p:nvPr/>
                </p:nvSpPr>
                <p:spPr>
                  <a:xfrm>
                    <a:off x="9168187" y="2443077"/>
                    <a:ext cx="178114" cy="178114"/>
                  </a:xfrm>
                  <a:prstGeom prst="ellipse">
                    <a:avLst/>
                  </a:prstGeom>
                  <a:solidFill>
                    <a:srgbClr val="F6F6F9"/>
                  </a:solidFill>
                  <a:ln w="12700">
                    <a:solidFill>
                      <a:srgbClr val="FF0000">
                        <a:alpha val="65000"/>
                      </a:srgbClr>
                    </a:solidFill>
                  </a:ln>
                  <a:effectLst>
                    <a:glow rad="101600">
                      <a:srgbClr val="DDF9B8">
                        <a:alpha val="5000"/>
                      </a:srgbClr>
                    </a:glow>
                  </a:effectLst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US" dirty="0"/>
                  </a:p>
                </p:txBody>
              </p:sp>
              <p:sp>
                <p:nvSpPr>
                  <p:cNvPr id="86" name="Oval 7"/>
                  <p:cNvSpPr/>
                  <p:nvPr/>
                </p:nvSpPr>
                <p:spPr>
                  <a:xfrm>
                    <a:off x="9198648" y="2473538"/>
                    <a:ext cx="134127" cy="134127"/>
                  </a:xfrm>
                  <a:prstGeom prst="ellipse">
                    <a:avLst/>
                  </a:prstGeom>
                  <a:solidFill>
                    <a:srgbClr val="C00000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US" dirty="0"/>
                  </a:p>
                </p:txBody>
              </p:sp>
              <p:sp>
                <p:nvSpPr>
                  <p:cNvPr id="87" name="Oval 31"/>
                  <p:cNvSpPr/>
                  <p:nvPr/>
                </p:nvSpPr>
                <p:spPr>
                  <a:xfrm>
                    <a:off x="9006533" y="2285185"/>
                    <a:ext cx="496666" cy="496666"/>
                  </a:xfrm>
                  <a:prstGeom prst="ellipse">
                    <a:avLst/>
                  </a:prstGeom>
                  <a:noFill/>
                  <a:ln w="38100">
                    <a:solidFill>
                      <a:srgbClr val="FF0000">
                        <a:alpha val="12000"/>
                      </a:srgbClr>
                    </a:solidFill>
                  </a:ln>
                  <a:effectLst>
                    <a:glow rad="101600">
                      <a:srgbClr val="DDF9B8">
                        <a:alpha val="5000"/>
                      </a:srgbClr>
                    </a:glow>
                  </a:effectLst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US" dirty="0"/>
                  </a:p>
                </p:txBody>
              </p:sp>
            </p:grpSp>
            <p:pic>
              <p:nvPicPr>
                <p:cNvPr id="30" name="avatar12345.psd" descr="avatar12345.psd"/>
                <p:cNvPicPr>
                  <a:picLocks noChangeAspect="1"/>
                </p:cNvPicPr>
                <p:nvPr/>
              </p:nvPicPr>
              <p:blipFill>
                <a:blip r:embed="rId4">
                  <a:extLst/>
                </a:blip>
                <a:stretch>
                  <a:fillRect/>
                </a:stretch>
              </p:blipFill>
              <p:spPr>
                <a:xfrm>
                  <a:off x="2458829" y="1879207"/>
                  <a:ext cx="494072" cy="516919"/>
                </a:xfrm>
                <a:prstGeom prst="rect">
                  <a:avLst/>
                </a:prstGeom>
                <a:ln w="12700">
                  <a:miter lim="400000"/>
                </a:ln>
              </p:spPr>
            </p:pic>
          </p:grpSp>
          <p:grpSp>
            <p:nvGrpSpPr>
              <p:cNvPr id="32" name="Группа"/>
              <p:cNvGrpSpPr/>
              <p:nvPr/>
            </p:nvGrpSpPr>
            <p:grpSpPr>
              <a:xfrm>
                <a:off x="6578463" y="1757120"/>
                <a:ext cx="451417" cy="642233"/>
                <a:chOff x="0" y="0"/>
                <a:chExt cx="674486" cy="930827"/>
              </a:xfrm>
            </p:grpSpPr>
            <p:pic>
              <p:nvPicPr>
                <p:cNvPr id="35" name="contract.pdf" descr="contract.pdf"/>
                <p:cNvPicPr>
                  <a:picLocks noChangeAspect="1"/>
                </p:cNvPicPr>
                <p:nvPr/>
              </p:nvPicPr>
              <p:blipFill>
                <a:blip r:embed="rId6">
                  <a:extLst/>
                </a:blip>
                <a:stretch>
                  <a:fillRect/>
                </a:stretch>
              </p:blipFill>
              <p:spPr>
                <a:xfrm>
                  <a:off x="0" y="0"/>
                  <a:ext cx="674487" cy="930828"/>
                </a:xfrm>
                <a:prstGeom prst="rect">
                  <a:avLst/>
                </a:prstGeom>
                <a:ln w="12700" cap="flat">
                  <a:noFill/>
                  <a:miter lim="400000"/>
                </a:ln>
                <a:effectLst/>
              </p:spPr>
            </p:pic>
            <p:pic>
              <p:nvPicPr>
                <p:cNvPr id="36" name="avatar12345.psd" descr="avatar12345.psd"/>
                <p:cNvPicPr>
                  <a:picLocks noChangeAspect="1"/>
                </p:cNvPicPr>
                <p:nvPr/>
              </p:nvPicPr>
              <p:blipFill>
                <a:blip r:embed="rId4">
                  <a:extLst/>
                </a:blip>
                <a:stretch>
                  <a:fillRect/>
                </a:stretch>
              </p:blipFill>
              <p:spPr>
                <a:xfrm>
                  <a:off x="392330" y="538826"/>
                  <a:ext cx="234205" cy="245035"/>
                </a:xfrm>
                <a:prstGeom prst="rect">
                  <a:avLst/>
                </a:prstGeom>
                <a:ln w="12700" cap="flat">
                  <a:noFill/>
                  <a:miter lim="400000"/>
                </a:ln>
                <a:effectLst/>
              </p:spPr>
            </p:pic>
          </p:grpSp>
        </p:grpSp>
        <p:pic>
          <p:nvPicPr>
            <p:cNvPr id="40" name="offices.pdf" descr="offices.pdf"/>
            <p:cNvPicPr>
              <a:picLocks noChangeAspect="1"/>
            </p:cNvPicPr>
            <p:nvPr/>
          </p:nvPicPr>
          <p:blipFill>
            <a:blip r:embed="rId7">
              <a:extLst/>
            </a:blip>
            <a:stretch>
              <a:fillRect/>
            </a:stretch>
          </p:blipFill>
          <p:spPr>
            <a:xfrm>
              <a:off x="8699431" y="1813146"/>
              <a:ext cx="647618" cy="591963"/>
            </a:xfrm>
            <a:prstGeom prst="rect">
              <a:avLst/>
            </a:prstGeom>
            <a:ln w="12700">
              <a:miter lim="400000"/>
            </a:ln>
          </p:spPr>
        </p:pic>
      </p:grpSp>
    </p:spTree>
    <p:extLst>
      <p:ext uri="{BB962C8B-B14F-4D97-AF65-F5344CB8AC3E}">
        <p14:creationId xmlns:p14="http://schemas.microsoft.com/office/powerpoint/2010/main" val="16027437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="" xmlns:a16="http://schemas.microsoft.com/office/drawing/2014/main" id="{81B3DDB4-68F6-4362-8A52-B332141DB38D}"/>
              </a:ext>
            </a:extLst>
          </p:cNvPr>
          <p:cNvSpPr/>
          <p:nvPr/>
        </p:nvSpPr>
        <p:spPr>
          <a:xfrm>
            <a:off x="0" y="222850"/>
            <a:ext cx="4242619" cy="51544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solidFill>
                  <a:schemeClr val="tx1"/>
                </a:solidFill>
              </a:rPr>
              <a:t>ХАРАКТЕРИСТИКИ / АНАЛОГИ</a:t>
            </a:r>
            <a:endParaRPr lang="ru-RU" sz="2400" b="1" dirty="0">
              <a:solidFill>
                <a:schemeClr val="tx1"/>
              </a:solidFill>
            </a:endParaRPr>
          </a:p>
        </p:txBody>
      </p:sp>
      <p:sp>
        <p:nvSpPr>
          <p:cNvPr id="3" name="Прямоугольник 2">
            <a:extLst>
              <a:ext uri="{FF2B5EF4-FFF2-40B4-BE49-F238E27FC236}">
                <a16:creationId xmlns="" xmlns:a16="http://schemas.microsoft.com/office/drawing/2014/main" id="{2266FAC4-431F-4FCA-8148-9809B27BE059}"/>
              </a:ext>
            </a:extLst>
          </p:cNvPr>
          <p:cNvSpPr/>
          <p:nvPr/>
        </p:nvSpPr>
        <p:spPr>
          <a:xfrm>
            <a:off x="11693769" y="6342559"/>
            <a:ext cx="498231" cy="515441"/>
          </a:xfrm>
          <a:prstGeom prst="rect">
            <a:avLst/>
          </a:prstGeom>
          <a:solidFill>
            <a:srgbClr val="FF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/>
              <a:t>8</a:t>
            </a:r>
          </a:p>
        </p:txBody>
      </p:sp>
      <p:graphicFrame>
        <p:nvGraphicFramePr>
          <p:cNvPr id="4" name="Таблица 3">
            <a:extLst>
              <a:ext uri="{FF2B5EF4-FFF2-40B4-BE49-F238E27FC236}">
                <a16:creationId xmlns="" xmlns:a16="http://schemas.microsoft.com/office/drawing/2014/main" id="{166AEEC2-B449-483B-AA27-82D163FC5E6B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1378454" y="1494133"/>
          <a:ext cx="9435091" cy="5028541"/>
        </p:xfrm>
        <a:graphic>
          <a:graphicData uri="http://schemas.openxmlformats.org/drawingml/2006/table">
            <a:tbl>
              <a:tblPr firstRow="1" bandRow="1">
                <a:tableStyleId>{5DA37D80-6434-44D0-A028-1B22A696006F}</a:tableStyleId>
              </a:tblPr>
              <a:tblGrid>
                <a:gridCol w="2355299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1453678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2507522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1177047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  <a:gridCol w="1941545">
                  <a:extLst>
                    <a:ext uri="{9D8B030D-6E8A-4147-A177-3AD203B41FA5}">
                      <a16:colId xmlns="" xmlns:a16="http://schemas.microsoft.com/office/drawing/2014/main" val="1688042586"/>
                    </a:ext>
                  </a:extLst>
                </a:gridCol>
              </a:tblGrid>
              <a:tr h="582895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/>
                        <a:t>Параметр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/>
                        <a:t>Создаваемый </a:t>
                      </a:r>
                      <a:r>
                        <a:rPr lang="ru-RU" sz="1400" baseline="0" dirty="0"/>
                        <a:t>продукт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/>
                        <a:t>Сортировочный конвейер </a:t>
                      </a:r>
                      <a:r>
                        <a:rPr lang="en-US" sz="1400" dirty="0"/>
                        <a:t>(</a:t>
                      </a:r>
                      <a:r>
                        <a:rPr lang="en-US" sz="1400" dirty="0" err="1"/>
                        <a:t>Maf</a:t>
                      </a:r>
                      <a:r>
                        <a:rPr lang="en-US" sz="1400" dirty="0"/>
                        <a:t> </a:t>
                      </a:r>
                      <a:r>
                        <a:rPr lang="en-US" sz="1400" dirty="0" err="1"/>
                        <a:t>Roda</a:t>
                      </a:r>
                      <a:r>
                        <a:rPr lang="en-US" sz="1400" dirty="0"/>
                        <a:t>, Unitec</a:t>
                      </a:r>
                      <a:r>
                        <a:rPr lang="ru-RU" sz="1400" dirty="0"/>
                        <a:t>, </a:t>
                      </a:r>
                      <a:r>
                        <a:rPr lang="en-US" sz="1400" dirty="0"/>
                        <a:t>AWETA</a:t>
                      </a:r>
                      <a:r>
                        <a:rPr lang="ru-RU" sz="1400" dirty="0"/>
                        <a:t>, </a:t>
                      </a:r>
                      <a:r>
                        <a:rPr lang="en-US" sz="1400" dirty="0" err="1"/>
                        <a:t>Greefa</a:t>
                      </a:r>
                      <a:r>
                        <a:rPr lang="en-US" sz="1400" dirty="0"/>
                        <a:t>)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Amazon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/>
                        <a:t>Сюрвейер</a:t>
                      </a: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57087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/>
                        <a:t>Определение категории качества</a:t>
                      </a:r>
                      <a:endParaRPr lang="ru-RU" sz="1400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b="1" dirty="0"/>
                        <a:t>Да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/>
                        <a:t>Да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/>
                        <a:t>Да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/>
                        <a:t>Да</a:t>
                      </a: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518612">
                <a:tc>
                  <a:txBody>
                    <a:bodyPr/>
                    <a:lstStyle/>
                    <a:p>
                      <a:r>
                        <a:rPr lang="ru-RU" sz="1400" dirty="0" err="1"/>
                        <a:t>Детекция</a:t>
                      </a:r>
                      <a:r>
                        <a:rPr lang="ru-RU" sz="1400" dirty="0"/>
                        <a:t> дефектов</a:t>
                      </a:r>
                      <a:endParaRPr lang="ru-RU" sz="1400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b="1" dirty="0"/>
                        <a:t>Да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/>
                        <a:t>Отдельные виды </a:t>
                      </a:r>
                      <a:r>
                        <a:rPr lang="ru-RU" sz="1400" dirty="0" smtClean="0"/>
                        <a:t>дефектов</a:t>
                      </a:r>
                      <a:r>
                        <a:rPr lang="ru-RU" sz="1400" baseline="0" dirty="0" smtClean="0"/>
                        <a:t> </a:t>
                      </a:r>
                    </a:p>
                    <a:p>
                      <a:r>
                        <a:rPr lang="ru-RU" sz="1400" baseline="0" dirty="0" smtClean="0"/>
                        <a:t>(н</a:t>
                      </a:r>
                      <a:r>
                        <a:rPr lang="ru-RU" sz="1400" dirty="0" smtClean="0"/>
                        <a:t>а некоторых системах)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/>
                        <a:t>Нет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/>
                        <a:t>Да</a:t>
                      </a: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63351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/>
                        <a:t>Способность проводить оценку </a:t>
                      </a:r>
                      <a:r>
                        <a:rPr lang="ru-RU" sz="1400" dirty="0" smtClean="0"/>
                        <a:t>нескольких видов </a:t>
                      </a:r>
                      <a:r>
                        <a:rPr lang="ru-RU" sz="1400" dirty="0"/>
                        <a:t>продукции</a:t>
                      </a:r>
                      <a:endParaRPr lang="ru-RU" sz="1400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b="1" dirty="0"/>
                        <a:t>Да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/>
                        <a:t>Нет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400" dirty="0"/>
                        <a:t>Да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/>
                        <a:t>Да</a:t>
                      </a: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518612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/>
                        <a:t>Выносливость</a:t>
                      </a:r>
                      <a:endParaRPr lang="ru-RU" sz="1400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b="1" dirty="0"/>
                        <a:t>24/7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/>
                        <a:t>24/7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/>
                        <a:t>24/7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/>
                        <a:t>5 часов эффективного труда</a:t>
                      </a: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518612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i="0" dirty="0"/>
                        <a:t>Производительность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b="1" dirty="0"/>
                        <a:t>Средняя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/>
                        <a:t>Высокая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/>
                        <a:t>Средняя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/>
                        <a:t>Низкая</a:t>
                      </a: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2246909857"/>
                  </a:ext>
                </a:extLst>
              </a:tr>
              <a:tr h="401570">
                <a:tc>
                  <a:txBody>
                    <a:bodyPr/>
                    <a:lstStyle/>
                    <a:p>
                      <a:r>
                        <a:rPr lang="ru-RU" sz="1400" dirty="0"/>
                        <a:t>Компактность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b="1" dirty="0"/>
                        <a:t>Да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/>
                        <a:t>Нет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/>
                        <a:t>Да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/>
                        <a:t>Да</a:t>
                      </a: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  <a:tr h="518612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/>
                        <a:t>Страна-производитель</a:t>
                      </a:r>
                      <a:endParaRPr lang="ru-RU" sz="1400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b="1" dirty="0"/>
                        <a:t>Россия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/>
                        <a:t>Франция, Голландия, Италия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/>
                        <a:t>США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/>
                        <a:t>Российские и зарубежные компании</a:t>
                      </a: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6"/>
                  </a:ext>
                </a:extLst>
              </a:tr>
              <a:tr h="518612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i="0" dirty="0"/>
                        <a:t>Стоимость услуги, оборудования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b="1" dirty="0"/>
                        <a:t>Низкая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/>
                        <a:t>Высокая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/>
                        <a:t>-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/>
                        <a:t>Высокая</a:t>
                      </a: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2570908230"/>
                  </a:ext>
                </a:extLst>
              </a:tr>
            </a:tbl>
          </a:graphicData>
        </a:graphic>
      </p:graphicFrame>
      <p:sp>
        <p:nvSpPr>
          <p:cNvPr id="5" name="TextBox 4">
            <a:extLst>
              <a:ext uri="{FF2B5EF4-FFF2-40B4-BE49-F238E27FC236}">
                <a16:creationId xmlns="" xmlns:a16="http://schemas.microsoft.com/office/drawing/2014/main" id="{B15273DC-D9F0-4149-A580-580A7FED76D9}"/>
              </a:ext>
            </a:extLst>
          </p:cNvPr>
          <p:cNvSpPr txBox="1"/>
          <p:nvPr/>
        </p:nvSpPr>
        <p:spPr>
          <a:xfrm>
            <a:off x="1028900" y="965414"/>
            <a:ext cx="77768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/>
              <a:t>Основные характеристики продукта и преимущества перед аналогами</a:t>
            </a:r>
          </a:p>
        </p:txBody>
      </p:sp>
    </p:spTree>
    <p:extLst>
      <p:ext uri="{BB962C8B-B14F-4D97-AF65-F5344CB8AC3E}">
        <p14:creationId xmlns:p14="http://schemas.microsoft.com/office/powerpoint/2010/main" val="182398501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58749" y="4556776"/>
            <a:ext cx="9171051" cy="13542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ru-RU" dirty="0"/>
              <a:t>Проект снизит затраты в логистике, поможет установить оптимальную цену с учетом срока жизни и свойств продукта, увеличит доходность и повысит качество фруктов и овощей.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dirty="0"/>
              <a:t>Fresh</a:t>
            </a:r>
            <a:r>
              <a:rPr lang="ru-RU" dirty="0"/>
              <a:t> </a:t>
            </a:r>
            <a:r>
              <a:rPr lang="en-US" dirty="0"/>
              <a:t>Scanner</a:t>
            </a:r>
            <a:r>
              <a:rPr lang="ru-RU" dirty="0"/>
              <a:t> станет доступным для массового потребителя и поможет ему сделать выбор качественных и полезных фруктов и овощей.</a:t>
            </a:r>
          </a:p>
        </p:txBody>
      </p:sp>
      <p:cxnSp>
        <p:nvCxnSpPr>
          <p:cNvPr id="3" name="Straight Connector 33"/>
          <p:cNvCxnSpPr/>
          <p:nvPr/>
        </p:nvCxnSpPr>
        <p:spPr>
          <a:xfrm>
            <a:off x="776647" y="4028295"/>
            <a:ext cx="6347888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Заголовок 1"/>
          <p:cNvSpPr txBox="1">
            <a:spLocks/>
          </p:cNvSpPr>
          <p:nvPr/>
        </p:nvSpPr>
        <p:spPr>
          <a:xfrm>
            <a:off x="658749" y="291973"/>
            <a:ext cx="9734550" cy="59804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800" b="1" dirty="0" smtClean="0">
                <a:latin typeface="+mn-lt"/>
              </a:rPr>
              <a:t>Преимущества </a:t>
            </a:r>
            <a:r>
              <a:rPr lang="en-US" sz="2800" b="1" dirty="0">
                <a:solidFill>
                  <a:srgbClr val="FF0000"/>
                </a:solidFill>
                <a:latin typeface="+mn-lt"/>
              </a:rPr>
              <a:t>Fresh Scanner</a:t>
            </a:r>
            <a:r>
              <a:rPr lang="ru-RU" sz="2800" b="1" dirty="0" smtClean="0">
                <a:latin typeface="+mn-lt"/>
              </a:rPr>
              <a:t> </a:t>
            </a:r>
            <a:endParaRPr lang="ru-RU" sz="2800" b="1" dirty="0">
              <a:latin typeface="+mn-lt"/>
            </a:endParaRPr>
          </a:p>
        </p:txBody>
      </p:sp>
      <p:sp>
        <p:nvSpPr>
          <p:cNvPr id="5" name="Подзаголовок 2"/>
          <p:cNvSpPr txBox="1">
            <a:spLocks/>
          </p:cNvSpPr>
          <p:nvPr/>
        </p:nvSpPr>
        <p:spPr>
          <a:xfrm>
            <a:off x="658749" y="1307733"/>
            <a:ext cx="10091753" cy="2610903"/>
          </a:xfrm>
          <a:prstGeom prst="rect">
            <a:avLst/>
          </a:prstGeom>
          <a:ln w="12700">
            <a:noFill/>
          </a:ln>
        </p:spPr>
        <p:txBody>
          <a:bodyPr vert="horz" lIns="91440" tIns="45720" rIns="91440" bIns="45720" rtlCol="0">
            <a:noAutofit/>
          </a:bodyPr>
          <a:lstStyle>
            <a:lvl1pPr marL="228600" indent="-228600">
              <a:lnSpc>
                <a:spcPct val="90000"/>
              </a:lnSpc>
              <a:spcBef>
                <a:spcPts val="1000"/>
              </a:spcBef>
              <a:spcAft>
                <a:spcPts val="1200"/>
              </a:spcAft>
              <a:buSzPct val="80000"/>
              <a:buFont typeface="Arial" panose="020B0604020202020204" pitchFamily="34" charset="0"/>
              <a:buBlip>
                <a:blip r:embed="rId2"/>
              </a:buBlip>
              <a:defRPr sz="2800"/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/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/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5pPr>
            <a:lvl6pPr marL="25146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6pPr>
            <a:lvl7pPr marL="2971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7pPr>
            <a:lvl8pPr marL="3429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8pPr>
            <a:lvl9pPr marL="3886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9pPr>
          </a:lstStyle>
          <a:p>
            <a:pPr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r>
              <a:rPr lang="ru-RU" sz="2000" dirty="0" smtClean="0"/>
              <a:t>объективен;</a:t>
            </a:r>
          </a:p>
          <a:p>
            <a:pPr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r>
              <a:rPr lang="ru-RU" sz="2000" dirty="0" smtClean="0"/>
              <a:t>работает 24/7;</a:t>
            </a:r>
          </a:p>
          <a:p>
            <a:pPr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r>
              <a:rPr lang="ru-RU" sz="2000" dirty="0" smtClean="0"/>
              <a:t>работает со всеми видами фруктов и овощей;</a:t>
            </a:r>
          </a:p>
          <a:p>
            <a:pPr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r>
              <a:rPr lang="ru-RU" sz="2000" dirty="0" smtClean="0"/>
              <a:t>постоянно наращивает базу знаний;</a:t>
            </a:r>
          </a:p>
          <a:p>
            <a:pPr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r>
              <a:rPr lang="ru-RU" sz="2000" dirty="0" smtClean="0"/>
              <a:t>не требует технического обслуживания.</a:t>
            </a:r>
          </a:p>
          <a:p>
            <a:pPr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endParaRPr lang="ru-RU" sz="2000" dirty="0" smtClean="0"/>
          </a:p>
          <a:p>
            <a:pPr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endParaRPr lang="ru-RU" sz="2000" dirty="0" smtClean="0"/>
          </a:p>
          <a:p>
            <a:pPr marL="0" indent="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None/>
            </a:pPr>
            <a:endParaRPr lang="ru-RU" sz="2000" dirty="0"/>
          </a:p>
          <a:p>
            <a:pPr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endParaRPr lang="ru-RU" sz="1600" dirty="0"/>
          </a:p>
        </p:txBody>
      </p:sp>
    </p:spTree>
    <p:extLst>
      <p:ext uri="{BB962C8B-B14F-4D97-AF65-F5344CB8AC3E}">
        <p14:creationId xmlns:p14="http://schemas.microsoft.com/office/powerpoint/2010/main" val="15470014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extBox 2"/>
          <p:cNvSpPr txBox="1">
            <a:spLocks noChangeArrowheads="1"/>
          </p:cNvSpPr>
          <p:nvPr/>
        </p:nvSpPr>
        <p:spPr bwMode="auto">
          <a:xfrm>
            <a:off x="645794" y="362640"/>
            <a:ext cx="9290685" cy="48013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lnSpc>
                <a:spcPct val="90000"/>
              </a:lnSpc>
              <a:spcBef>
                <a:spcPct val="0"/>
              </a:spcBef>
              <a:buNone/>
              <a:defRPr sz="2800" b="1">
                <a:ea typeface="+mj-ea"/>
                <a:cs typeface="+mj-cs"/>
              </a:defRPr>
            </a:lvl1pPr>
          </a:lstStyle>
          <a:p>
            <a:r>
              <a:rPr lang="ru-RU" altLang="ru-RU" dirty="0" smtClean="0"/>
              <a:t>Размер рынка и </a:t>
            </a:r>
            <a:r>
              <a:rPr lang="ru-RU" altLang="ru-RU" dirty="0"/>
              <a:t>с</a:t>
            </a:r>
            <a:r>
              <a:rPr lang="ru-RU" altLang="ru-RU" dirty="0" smtClean="0"/>
              <a:t>тоимость </a:t>
            </a:r>
            <a:r>
              <a:rPr lang="ru-RU" altLang="ru-RU" dirty="0"/>
              <a:t>проверки сегодня</a:t>
            </a:r>
          </a:p>
        </p:txBody>
      </p:sp>
      <p:sp>
        <p:nvSpPr>
          <p:cNvPr id="19459" name="TextBox 4"/>
          <p:cNvSpPr txBox="1">
            <a:spLocks noChangeArrowheads="1"/>
          </p:cNvSpPr>
          <p:nvPr/>
        </p:nvSpPr>
        <p:spPr bwMode="auto">
          <a:xfrm>
            <a:off x="645794" y="1923753"/>
            <a:ext cx="3648076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just"/>
            <a:r>
              <a:rPr lang="ru-RU" altLang="ru-RU" sz="2400" b="1" dirty="0" smtClean="0"/>
              <a:t>5 000 - 7 </a:t>
            </a:r>
            <a:r>
              <a:rPr lang="ru-RU" altLang="ru-RU" sz="2400" b="1" dirty="0"/>
              <a:t>000 руб. </a:t>
            </a:r>
          </a:p>
        </p:txBody>
      </p:sp>
      <p:sp>
        <p:nvSpPr>
          <p:cNvPr id="4" name="Объект 3"/>
          <p:cNvSpPr txBox="1">
            <a:spLocks noChangeArrowheads="1"/>
          </p:cNvSpPr>
          <p:nvPr/>
        </p:nvSpPr>
        <p:spPr bwMode="auto">
          <a:xfrm>
            <a:off x="3052822" y="1934138"/>
            <a:ext cx="3652778" cy="46060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Aft>
                <a:spcPts val="1200"/>
              </a:spcAft>
              <a:buSzPct val="80000"/>
              <a:buNone/>
            </a:pPr>
            <a:r>
              <a:rPr lang="ru-RU" altLang="ru-RU" sz="1800" dirty="0" smtClean="0"/>
              <a:t>Стоимость </a:t>
            </a:r>
            <a:r>
              <a:rPr lang="ru-RU" altLang="ru-RU" sz="1800" dirty="0"/>
              <a:t>проверки </a:t>
            </a:r>
            <a:r>
              <a:rPr lang="ru-RU" altLang="ru-RU" sz="1800" dirty="0" smtClean="0"/>
              <a:t>Сюрвейером </a:t>
            </a:r>
            <a:endParaRPr lang="ru-RU" altLang="ru-RU" sz="1800" dirty="0"/>
          </a:p>
        </p:txBody>
      </p:sp>
      <p:sp>
        <p:nvSpPr>
          <p:cNvPr id="5" name="Объект 3"/>
          <p:cNvSpPr txBox="1">
            <a:spLocks noChangeArrowheads="1"/>
          </p:cNvSpPr>
          <p:nvPr/>
        </p:nvSpPr>
        <p:spPr bwMode="auto">
          <a:xfrm>
            <a:off x="3052823" y="2545217"/>
            <a:ext cx="3409332" cy="46060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Aft>
                <a:spcPts val="1200"/>
              </a:spcAft>
              <a:buSzPct val="80000"/>
              <a:buNone/>
            </a:pPr>
            <a:r>
              <a:rPr lang="ru-RU" altLang="ru-RU" sz="1800" dirty="0" smtClean="0"/>
              <a:t>Себестоимость проверки собственным штатом </a:t>
            </a:r>
            <a:r>
              <a:rPr lang="ru-RU" altLang="ru-RU" sz="1800" dirty="0" err="1" smtClean="0"/>
              <a:t>ритейлера</a:t>
            </a:r>
            <a:r>
              <a:rPr lang="ru-RU" altLang="ru-RU" sz="1800" dirty="0" smtClean="0"/>
              <a:t>.</a:t>
            </a:r>
            <a:endParaRPr lang="ru-RU" altLang="ru-RU" sz="1800" dirty="0"/>
          </a:p>
        </p:txBody>
      </p:sp>
      <p:sp>
        <p:nvSpPr>
          <p:cNvPr id="6" name="Объект 3"/>
          <p:cNvSpPr txBox="1">
            <a:spLocks noChangeArrowheads="1"/>
          </p:cNvSpPr>
          <p:nvPr/>
        </p:nvSpPr>
        <p:spPr bwMode="auto">
          <a:xfrm>
            <a:off x="3278185" y="3742431"/>
            <a:ext cx="2431369" cy="46060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Aft>
                <a:spcPts val="1200"/>
              </a:spcAft>
              <a:buSzPct val="80000"/>
              <a:buNone/>
            </a:pPr>
            <a:r>
              <a:rPr lang="ru-RU" altLang="ru-RU" sz="1800" dirty="0" smtClean="0"/>
              <a:t>Годовой </a:t>
            </a:r>
            <a:r>
              <a:rPr lang="ru-RU" altLang="ru-RU" sz="1800" dirty="0"/>
              <a:t>объем рынка проверок в России</a:t>
            </a:r>
          </a:p>
        </p:txBody>
      </p:sp>
      <p:sp>
        <p:nvSpPr>
          <p:cNvPr id="8" name="TextBox 4"/>
          <p:cNvSpPr txBox="1">
            <a:spLocks noChangeArrowheads="1"/>
          </p:cNvSpPr>
          <p:nvPr/>
        </p:nvSpPr>
        <p:spPr bwMode="auto">
          <a:xfrm>
            <a:off x="645794" y="2516181"/>
            <a:ext cx="250711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just"/>
            <a:r>
              <a:rPr lang="ru-RU" altLang="ru-RU" sz="2400" b="1" dirty="0" smtClean="0"/>
              <a:t>1 500 - 2 500 руб</a:t>
            </a:r>
            <a:r>
              <a:rPr lang="ru-RU" altLang="ru-RU" sz="2400" b="1" dirty="0"/>
              <a:t>. </a:t>
            </a:r>
          </a:p>
        </p:txBody>
      </p:sp>
      <p:sp>
        <p:nvSpPr>
          <p:cNvPr id="10" name="TextBox 4"/>
          <p:cNvSpPr txBox="1">
            <a:spLocks noChangeArrowheads="1"/>
          </p:cNvSpPr>
          <p:nvPr/>
        </p:nvSpPr>
        <p:spPr bwMode="auto">
          <a:xfrm>
            <a:off x="645794" y="3711122"/>
            <a:ext cx="3035754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just"/>
            <a:r>
              <a:rPr lang="ru-RU" altLang="ru-RU" sz="2800" b="1" dirty="0" smtClean="0">
                <a:solidFill>
                  <a:srgbClr val="C00000"/>
                </a:solidFill>
                <a:sym typeface="Symbol" panose="05050102010706020507" pitchFamily="18" charset="2"/>
              </a:rPr>
              <a:t>8,</a:t>
            </a:r>
            <a:r>
              <a:rPr lang="ru-RU" altLang="ru-RU" sz="2800" b="1" dirty="0" smtClean="0">
                <a:solidFill>
                  <a:srgbClr val="C00000"/>
                </a:solidFill>
              </a:rPr>
              <a:t>5 млрд. руб. </a:t>
            </a:r>
            <a:endParaRPr lang="ru-RU" altLang="ru-RU" sz="2800" b="1" dirty="0">
              <a:solidFill>
                <a:srgbClr val="C00000"/>
              </a:solidFill>
            </a:endParaRPr>
          </a:p>
        </p:txBody>
      </p:sp>
      <p:sp>
        <p:nvSpPr>
          <p:cNvPr id="11" name="TextBox 4"/>
          <p:cNvSpPr txBox="1">
            <a:spLocks noChangeArrowheads="1"/>
          </p:cNvSpPr>
          <p:nvPr/>
        </p:nvSpPr>
        <p:spPr bwMode="auto">
          <a:xfrm>
            <a:off x="645794" y="4499318"/>
            <a:ext cx="2558937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just"/>
            <a:r>
              <a:rPr lang="ru-RU" altLang="ru-RU" sz="2800" b="1" dirty="0" smtClean="0">
                <a:solidFill>
                  <a:srgbClr val="C00000"/>
                </a:solidFill>
                <a:sym typeface="Symbol" panose="05050102010706020507" pitchFamily="18" charset="2"/>
              </a:rPr>
              <a:t>87</a:t>
            </a:r>
            <a:r>
              <a:rPr lang="ru-RU" altLang="ru-RU" sz="2800" b="1" dirty="0" smtClean="0">
                <a:solidFill>
                  <a:srgbClr val="C00000"/>
                </a:solidFill>
              </a:rPr>
              <a:t> млрд. руб. </a:t>
            </a:r>
            <a:endParaRPr lang="ru-RU" altLang="ru-RU" sz="2800" b="1" dirty="0">
              <a:solidFill>
                <a:srgbClr val="C00000"/>
              </a:solidFill>
            </a:endParaRPr>
          </a:p>
        </p:txBody>
      </p:sp>
      <p:sp>
        <p:nvSpPr>
          <p:cNvPr id="12" name="Объект 3"/>
          <p:cNvSpPr txBox="1">
            <a:spLocks noChangeArrowheads="1"/>
          </p:cNvSpPr>
          <p:nvPr/>
        </p:nvSpPr>
        <p:spPr bwMode="auto">
          <a:xfrm>
            <a:off x="3204731" y="4530627"/>
            <a:ext cx="2431369" cy="46060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Aft>
                <a:spcPts val="1200"/>
              </a:spcAft>
              <a:buSzPct val="80000"/>
              <a:buNone/>
            </a:pPr>
            <a:r>
              <a:rPr lang="ru-RU" altLang="ru-RU" sz="1800" dirty="0" smtClean="0"/>
              <a:t>Годовой </a:t>
            </a:r>
            <a:r>
              <a:rPr lang="ru-RU" altLang="ru-RU" sz="1800" dirty="0"/>
              <a:t>объем рынка проверок в </a:t>
            </a:r>
            <a:r>
              <a:rPr lang="ru-RU" altLang="ru-RU" sz="1800" dirty="0" smtClean="0"/>
              <a:t>Китае</a:t>
            </a:r>
            <a:endParaRPr lang="ru-RU" altLang="ru-RU" sz="1800" dirty="0"/>
          </a:p>
        </p:txBody>
      </p:sp>
      <p:sp>
        <p:nvSpPr>
          <p:cNvPr id="13" name="TextBox 4"/>
          <p:cNvSpPr txBox="1">
            <a:spLocks noChangeArrowheads="1"/>
          </p:cNvSpPr>
          <p:nvPr/>
        </p:nvSpPr>
        <p:spPr bwMode="auto">
          <a:xfrm>
            <a:off x="7241568" y="1597106"/>
            <a:ext cx="4445606" cy="3908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/>
          <a:p>
            <a:pPr algn="just"/>
            <a:r>
              <a:rPr lang="ru-RU" altLang="ru-RU" sz="7200" b="1" dirty="0" smtClean="0">
                <a:solidFill>
                  <a:srgbClr val="C00000"/>
                </a:solidFill>
              </a:rPr>
              <a:t>1 000 </a:t>
            </a:r>
            <a:r>
              <a:rPr lang="ru-RU" altLang="ru-RU" sz="4400" b="1" dirty="0" smtClean="0">
                <a:solidFill>
                  <a:srgbClr val="C00000"/>
                </a:solidFill>
              </a:rPr>
              <a:t>руб</a:t>
            </a:r>
            <a:r>
              <a:rPr lang="ru-RU" altLang="ru-RU" sz="3600" b="1" dirty="0">
                <a:solidFill>
                  <a:srgbClr val="C00000"/>
                </a:solidFill>
              </a:rPr>
              <a:t>.</a:t>
            </a:r>
            <a:r>
              <a:rPr lang="ru-RU" altLang="ru-RU" sz="2400" b="1" dirty="0">
                <a:solidFill>
                  <a:srgbClr val="C00000"/>
                </a:solidFill>
              </a:rPr>
              <a:t> </a:t>
            </a:r>
            <a:r>
              <a:rPr lang="ru-RU" altLang="ru-RU" sz="2400" b="1" dirty="0" smtClean="0">
                <a:solidFill>
                  <a:srgbClr val="C00000"/>
                </a:solidFill>
              </a:rPr>
              <a:t>  </a:t>
            </a:r>
          </a:p>
          <a:p>
            <a:pPr algn="just"/>
            <a:r>
              <a:rPr lang="ru-RU" altLang="ru-RU" sz="2800" dirty="0" smtClean="0"/>
              <a:t>новая </a:t>
            </a:r>
            <a:r>
              <a:rPr lang="ru-RU" altLang="ru-RU" sz="2800" dirty="0"/>
              <a:t>стоимость </a:t>
            </a:r>
            <a:r>
              <a:rPr lang="ru-RU" altLang="ru-RU" sz="2800" dirty="0" smtClean="0"/>
              <a:t>проверки.</a:t>
            </a:r>
          </a:p>
          <a:p>
            <a:pPr algn="just"/>
            <a:endParaRPr lang="en-US" altLang="ru-RU" sz="3200" dirty="0" smtClean="0"/>
          </a:p>
          <a:p>
            <a:pPr algn="just"/>
            <a:endParaRPr lang="ru-RU" altLang="ru-RU" sz="3200" dirty="0"/>
          </a:p>
          <a:p>
            <a:pPr algn="just"/>
            <a:r>
              <a:rPr lang="ru-RU" altLang="ru-RU" sz="2800" dirty="0" smtClean="0"/>
              <a:t>Плановая себестоимость   </a:t>
            </a:r>
            <a:endParaRPr lang="en-US" altLang="ru-RU" sz="2800" dirty="0" smtClean="0"/>
          </a:p>
          <a:p>
            <a:pPr algn="just"/>
            <a:r>
              <a:rPr lang="ru-RU" altLang="ru-RU" sz="3200" b="1" dirty="0" smtClean="0">
                <a:solidFill>
                  <a:srgbClr val="C00000"/>
                </a:solidFill>
              </a:rPr>
              <a:t>100 - 200 руб.</a:t>
            </a:r>
            <a:endParaRPr lang="ru-RU" altLang="ru-RU" sz="2400" dirty="0">
              <a:solidFill>
                <a:srgbClr val="C00000"/>
              </a:solidFill>
            </a:endParaRPr>
          </a:p>
          <a:p>
            <a:pPr algn="just"/>
            <a:endParaRPr lang="ru-RU" altLang="ru-RU" sz="2400" dirty="0"/>
          </a:p>
        </p:txBody>
      </p:sp>
      <p:cxnSp>
        <p:nvCxnSpPr>
          <p:cNvPr id="14" name="Прямая соединительная линия 13"/>
          <p:cNvCxnSpPr/>
          <p:nvPr/>
        </p:nvCxnSpPr>
        <p:spPr>
          <a:xfrm flipV="1">
            <a:off x="6851861" y="1286375"/>
            <a:ext cx="0" cy="4530225"/>
          </a:xfrm>
          <a:prstGeom prst="line">
            <a:avLst/>
          </a:prstGeom>
          <a:ln w="127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833161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" name="Рисунок 54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443" t="-1151" r="46230" b="84753"/>
          <a:stretch/>
        </p:blipFill>
        <p:spPr>
          <a:xfrm>
            <a:off x="7745014" y="3641825"/>
            <a:ext cx="1813185" cy="542391"/>
          </a:xfrm>
          <a:prstGeom prst="rect">
            <a:avLst/>
          </a:prstGeom>
        </p:spPr>
      </p:pic>
      <p:pic>
        <p:nvPicPr>
          <p:cNvPr id="56" name="Рисунок 55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696" b="84871"/>
          <a:stretch/>
        </p:blipFill>
        <p:spPr>
          <a:xfrm>
            <a:off x="9672768" y="3686579"/>
            <a:ext cx="1807967" cy="500406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443" t="-1151" r="46230" b="84753"/>
          <a:stretch/>
        </p:blipFill>
        <p:spPr>
          <a:xfrm>
            <a:off x="1694899" y="1920925"/>
            <a:ext cx="1813185" cy="542391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982172" y="1591429"/>
            <a:ext cx="116160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b="1" dirty="0" smtClean="0"/>
              <a:t>Россия, тонн</a:t>
            </a:r>
            <a:endParaRPr lang="ru-RU" sz="1400" b="1" dirty="0"/>
          </a:p>
        </p:txBody>
      </p:sp>
      <p:sp>
        <p:nvSpPr>
          <p:cNvPr id="4" name="TextBox 3"/>
          <p:cNvSpPr txBox="1"/>
          <p:nvPr/>
        </p:nvSpPr>
        <p:spPr>
          <a:xfrm>
            <a:off x="2266785" y="2038231"/>
            <a:ext cx="73129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b="1" dirty="0" smtClean="0">
                <a:solidFill>
                  <a:schemeClr val="bg1"/>
                </a:solidFill>
              </a:rPr>
              <a:t>Овощи</a:t>
            </a:r>
            <a:endParaRPr lang="ru-RU" sz="1400" b="1" dirty="0">
              <a:solidFill>
                <a:schemeClr val="bg1"/>
              </a:solidFill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696" b="84871"/>
          <a:stretch/>
        </p:blipFill>
        <p:spPr>
          <a:xfrm>
            <a:off x="3622653" y="1965679"/>
            <a:ext cx="1807967" cy="500406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4153682" y="2032904"/>
            <a:ext cx="78072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Фрукты</a:t>
            </a:r>
            <a:endParaRPr lang="ru-RU" sz="14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50804" y="3300858"/>
            <a:ext cx="78899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b="1" dirty="0" smtClean="0"/>
              <a:t>Импорт</a:t>
            </a:r>
            <a:endParaRPr lang="ru-RU" sz="14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350804" y="2725126"/>
            <a:ext cx="127970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b="1" dirty="0" smtClean="0"/>
              <a:t>Производство</a:t>
            </a:r>
            <a:endParaRPr lang="ru-RU" sz="1400" b="1" dirty="0"/>
          </a:p>
        </p:txBody>
      </p:sp>
      <p:sp>
        <p:nvSpPr>
          <p:cNvPr id="10" name="TextBox 9"/>
          <p:cNvSpPr txBox="1"/>
          <p:nvPr/>
        </p:nvSpPr>
        <p:spPr>
          <a:xfrm>
            <a:off x="350804" y="3876590"/>
            <a:ext cx="80079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b="1" dirty="0" smtClean="0"/>
              <a:t>Экспорт</a:t>
            </a:r>
            <a:endParaRPr lang="ru-RU" sz="1400" b="1" dirty="0"/>
          </a:p>
        </p:txBody>
      </p:sp>
      <p:sp>
        <p:nvSpPr>
          <p:cNvPr id="11" name="TextBox 10"/>
          <p:cNvSpPr txBox="1"/>
          <p:nvPr/>
        </p:nvSpPr>
        <p:spPr>
          <a:xfrm>
            <a:off x="2161788" y="2752589"/>
            <a:ext cx="941283" cy="2923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300" dirty="0" smtClean="0"/>
              <a:t>38 004 885</a:t>
            </a:r>
            <a:endParaRPr lang="ru-RU" sz="1300" dirty="0"/>
          </a:p>
        </p:txBody>
      </p:sp>
      <p:sp>
        <p:nvSpPr>
          <p:cNvPr id="12" name="TextBox 11"/>
          <p:cNvSpPr txBox="1"/>
          <p:nvPr/>
        </p:nvSpPr>
        <p:spPr>
          <a:xfrm>
            <a:off x="2161788" y="3316247"/>
            <a:ext cx="856325" cy="2923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300" dirty="0" smtClean="0"/>
              <a:t>2 172 972</a:t>
            </a:r>
            <a:endParaRPr lang="ru-RU" sz="1300" dirty="0"/>
          </a:p>
        </p:txBody>
      </p:sp>
      <p:sp>
        <p:nvSpPr>
          <p:cNvPr id="13" name="TextBox 12"/>
          <p:cNvSpPr txBox="1"/>
          <p:nvPr/>
        </p:nvSpPr>
        <p:spPr>
          <a:xfrm>
            <a:off x="2161788" y="3890187"/>
            <a:ext cx="732893" cy="2923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300" dirty="0" smtClean="0"/>
              <a:t>323 274</a:t>
            </a:r>
            <a:endParaRPr lang="ru-RU" sz="1300" dirty="0"/>
          </a:p>
        </p:txBody>
      </p:sp>
      <p:sp>
        <p:nvSpPr>
          <p:cNvPr id="14" name="TextBox 13"/>
          <p:cNvSpPr txBox="1"/>
          <p:nvPr/>
        </p:nvSpPr>
        <p:spPr>
          <a:xfrm>
            <a:off x="4078084" y="2740515"/>
            <a:ext cx="856325" cy="2923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300" dirty="0" smtClean="0"/>
              <a:t>3 316 915</a:t>
            </a:r>
            <a:endParaRPr lang="ru-RU" sz="1300" dirty="0"/>
          </a:p>
        </p:txBody>
      </p:sp>
      <p:sp>
        <p:nvSpPr>
          <p:cNvPr id="15" name="TextBox 14"/>
          <p:cNvSpPr txBox="1"/>
          <p:nvPr/>
        </p:nvSpPr>
        <p:spPr>
          <a:xfrm>
            <a:off x="4078084" y="3316247"/>
            <a:ext cx="856325" cy="2923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300" dirty="0" smtClean="0"/>
              <a:t>5 572 181</a:t>
            </a:r>
            <a:endParaRPr lang="ru-RU" sz="1300" dirty="0"/>
          </a:p>
        </p:txBody>
      </p:sp>
      <p:sp>
        <p:nvSpPr>
          <p:cNvPr id="16" name="TextBox 15"/>
          <p:cNvSpPr txBox="1"/>
          <p:nvPr/>
        </p:nvSpPr>
        <p:spPr>
          <a:xfrm>
            <a:off x="4078084" y="3890187"/>
            <a:ext cx="732893" cy="2923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300" dirty="0" smtClean="0"/>
              <a:t>115 924</a:t>
            </a:r>
            <a:endParaRPr lang="ru-RU" sz="1300" dirty="0"/>
          </a:p>
        </p:txBody>
      </p:sp>
      <p:cxnSp>
        <p:nvCxnSpPr>
          <p:cNvPr id="20" name="Прямая соединительная линия 19"/>
          <p:cNvCxnSpPr/>
          <p:nvPr/>
        </p:nvCxnSpPr>
        <p:spPr>
          <a:xfrm>
            <a:off x="1695325" y="3160311"/>
            <a:ext cx="3735295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Прямая соединительная линия 21"/>
          <p:cNvCxnSpPr/>
          <p:nvPr/>
        </p:nvCxnSpPr>
        <p:spPr>
          <a:xfrm>
            <a:off x="1695325" y="3773298"/>
            <a:ext cx="3735295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TextBox 23"/>
          <p:cNvSpPr txBox="1"/>
          <p:nvPr/>
        </p:nvSpPr>
        <p:spPr>
          <a:xfrm>
            <a:off x="8749336" y="3307780"/>
            <a:ext cx="172707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b="1" dirty="0" smtClean="0"/>
              <a:t>Производство, тонн</a:t>
            </a:r>
            <a:endParaRPr lang="ru-RU" sz="1400" b="1" dirty="0"/>
          </a:p>
        </p:txBody>
      </p:sp>
      <p:sp>
        <p:nvSpPr>
          <p:cNvPr id="25" name="TextBox 24"/>
          <p:cNvSpPr txBox="1"/>
          <p:nvPr/>
        </p:nvSpPr>
        <p:spPr>
          <a:xfrm>
            <a:off x="8283187" y="3759001"/>
            <a:ext cx="73129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b="1" dirty="0" smtClean="0">
                <a:solidFill>
                  <a:schemeClr val="bg1"/>
                </a:solidFill>
              </a:rPr>
              <a:t>Овощи</a:t>
            </a:r>
            <a:endParaRPr lang="ru-RU" sz="1400" b="1" dirty="0">
              <a:solidFill>
                <a:schemeClr val="bg1"/>
              </a:solidFill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10190642" y="3759001"/>
            <a:ext cx="78072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Фрукты</a:t>
            </a:r>
            <a:endParaRPr lang="ru-RU" sz="14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6902428" y="5025676"/>
            <a:ext cx="73770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b="1" dirty="0" smtClean="0"/>
              <a:t>Европа</a:t>
            </a:r>
            <a:endParaRPr lang="ru-RU" sz="1400" b="1" dirty="0"/>
          </a:p>
        </p:txBody>
      </p:sp>
      <p:sp>
        <p:nvSpPr>
          <p:cNvPr id="29" name="TextBox 28"/>
          <p:cNvSpPr txBox="1"/>
          <p:nvPr/>
        </p:nvSpPr>
        <p:spPr>
          <a:xfrm>
            <a:off x="6902428" y="4449944"/>
            <a:ext cx="54854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b="1" dirty="0" smtClean="0"/>
              <a:t>США</a:t>
            </a:r>
            <a:endParaRPr lang="ru-RU" sz="1400" b="1" dirty="0"/>
          </a:p>
        </p:txBody>
      </p:sp>
      <p:sp>
        <p:nvSpPr>
          <p:cNvPr id="30" name="TextBox 29"/>
          <p:cNvSpPr txBox="1"/>
          <p:nvPr/>
        </p:nvSpPr>
        <p:spPr>
          <a:xfrm>
            <a:off x="6902428" y="5601408"/>
            <a:ext cx="64312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b="1" dirty="0" smtClean="0"/>
              <a:t>Китай</a:t>
            </a:r>
            <a:endParaRPr lang="ru-RU" sz="1400" b="1" dirty="0"/>
          </a:p>
        </p:txBody>
      </p:sp>
      <p:sp>
        <p:nvSpPr>
          <p:cNvPr id="31" name="TextBox 30"/>
          <p:cNvSpPr txBox="1"/>
          <p:nvPr/>
        </p:nvSpPr>
        <p:spPr>
          <a:xfrm>
            <a:off x="8260399" y="4455647"/>
            <a:ext cx="941283" cy="2923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300" dirty="0" smtClean="0"/>
              <a:t>35 000 000</a:t>
            </a:r>
            <a:endParaRPr lang="ru-RU" sz="1300" dirty="0"/>
          </a:p>
        </p:txBody>
      </p:sp>
      <p:sp>
        <p:nvSpPr>
          <p:cNvPr id="32" name="TextBox 31"/>
          <p:cNvSpPr txBox="1"/>
          <p:nvPr/>
        </p:nvSpPr>
        <p:spPr>
          <a:xfrm>
            <a:off x="8260399" y="5019305"/>
            <a:ext cx="941283" cy="2923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300" dirty="0" smtClean="0"/>
              <a:t>58 000 000</a:t>
            </a:r>
            <a:endParaRPr lang="ru-RU" sz="1300" dirty="0"/>
          </a:p>
        </p:txBody>
      </p:sp>
      <p:sp>
        <p:nvSpPr>
          <p:cNvPr id="33" name="TextBox 32"/>
          <p:cNvSpPr txBox="1"/>
          <p:nvPr/>
        </p:nvSpPr>
        <p:spPr>
          <a:xfrm>
            <a:off x="8260399" y="5593245"/>
            <a:ext cx="1026243" cy="2923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300" dirty="0" smtClean="0"/>
              <a:t>500 000 000</a:t>
            </a:r>
            <a:endParaRPr lang="ru-RU" sz="1300" dirty="0"/>
          </a:p>
        </p:txBody>
      </p:sp>
      <p:sp>
        <p:nvSpPr>
          <p:cNvPr id="34" name="TextBox 33"/>
          <p:cNvSpPr txBox="1"/>
          <p:nvPr/>
        </p:nvSpPr>
        <p:spPr>
          <a:xfrm>
            <a:off x="10190642" y="4449944"/>
            <a:ext cx="941283" cy="2923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300" dirty="0" smtClean="0"/>
              <a:t>36 000 000</a:t>
            </a:r>
            <a:endParaRPr lang="ru-RU" sz="1300" dirty="0"/>
          </a:p>
        </p:txBody>
      </p:sp>
      <p:sp>
        <p:nvSpPr>
          <p:cNvPr id="35" name="TextBox 34"/>
          <p:cNvSpPr txBox="1"/>
          <p:nvPr/>
        </p:nvSpPr>
        <p:spPr>
          <a:xfrm>
            <a:off x="10190642" y="5025676"/>
            <a:ext cx="941283" cy="2923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300" dirty="0" smtClean="0"/>
              <a:t>36 000 000</a:t>
            </a:r>
            <a:endParaRPr lang="ru-RU" sz="1300" dirty="0"/>
          </a:p>
        </p:txBody>
      </p:sp>
      <p:sp>
        <p:nvSpPr>
          <p:cNvPr id="36" name="TextBox 35"/>
          <p:cNvSpPr txBox="1"/>
          <p:nvPr/>
        </p:nvSpPr>
        <p:spPr>
          <a:xfrm>
            <a:off x="10190642" y="5599616"/>
            <a:ext cx="235962" cy="2923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300" dirty="0" smtClean="0"/>
              <a:t>-</a:t>
            </a:r>
            <a:endParaRPr lang="ru-RU" sz="1300" dirty="0"/>
          </a:p>
        </p:txBody>
      </p:sp>
      <p:cxnSp>
        <p:nvCxnSpPr>
          <p:cNvPr id="37" name="Прямая соединительная линия 36"/>
          <p:cNvCxnSpPr/>
          <p:nvPr/>
        </p:nvCxnSpPr>
        <p:spPr>
          <a:xfrm>
            <a:off x="7745014" y="4885129"/>
            <a:ext cx="3735721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Прямая соединительная линия 37"/>
          <p:cNvCxnSpPr/>
          <p:nvPr/>
        </p:nvCxnSpPr>
        <p:spPr>
          <a:xfrm>
            <a:off x="7745014" y="5498116"/>
            <a:ext cx="3735721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TextBox 38"/>
          <p:cNvSpPr txBox="1"/>
          <p:nvPr/>
        </p:nvSpPr>
        <p:spPr>
          <a:xfrm>
            <a:off x="350804" y="4446309"/>
            <a:ext cx="75103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b="1" dirty="0" smtClean="0"/>
              <a:t>ИТОГО:</a:t>
            </a:r>
            <a:endParaRPr lang="ru-RU" sz="1400" b="1" dirty="0"/>
          </a:p>
        </p:txBody>
      </p:sp>
      <p:sp>
        <p:nvSpPr>
          <p:cNvPr id="40" name="TextBox 39"/>
          <p:cNvSpPr txBox="1"/>
          <p:nvPr/>
        </p:nvSpPr>
        <p:spPr>
          <a:xfrm>
            <a:off x="2161788" y="4446309"/>
            <a:ext cx="941283" cy="2923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300" b="1" dirty="0" smtClean="0"/>
              <a:t>40 501 131</a:t>
            </a:r>
            <a:endParaRPr lang="ru-RU" sz="1300" b="1" dirty="0"/>
          </a:p>
        </p:txBody>
      </p:sp>
      <p:sp>
        <p:nvSpPr>
          <p:cNvPr id="41" name="TextBox 40"/>
          <p:cNvSpPr txBox="1"/>
          <p:nvPr/>
        </p:nvSpPr>
        <p:spPr>
          <a:xfrm>
            <a:off x="4078084" y="4446309"/>
            <a:ext cx="856325" cy="2923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300" b="1" dirty="0" smtClean="0"/>
              <a:t>9 005 020</a:t>
            </a:r>
            <a:endParaRPr lang="ru-RU" sz="1300" b="1" dirty="0"/>
          </a:p>
        </p:txBody>
      </p:sp>
      <p:cxnSp>
        <p:nvCxnSpPr>
          <p:cNvPr id="43" name="Прямая соединительная линия 42"/>
          <p:cNvCxnSpPr/>
          <p:nvPr/>
        </p:nvCxnSpPr>
        <p:spPr>
          <a:xfrm>
            <a:off x="1695325" y="4337862"/>
            <a:ext cx="3735295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6" name="Заголовок 1"/>
          <p:cNvSpPr txBox="1">
            <a:spLocks/>
          </p:cNvSpPr>
          <p:nvPr/>
        </p:nvSpPr>
        <p:spPr>
          <a:xfrm>
            <a:off x="658749" y="475876"/>
            <a:ext cx="7466260" cy="598043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825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800" b="1" dirty="0" smtClean="0">
                <a:latin typeface="+mn-lt"/>
              </a:rPr>
              <a:t>Анализ рынка, объём производства, импорта, продаж фруктов и овощей</a:t>
            </a:r>
            <a:endParaRPr lang="ru-RU" sz="2800" b="1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0528875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2"/>
          <p:cNvSpPr txBox="1">
            <a:spLocks noChangeArrowheads="1"/>
          </p:cNvSpPr>
          <p:nvPr/>
        </p:nvSpPr>
        <p:spPr bwMode="auto">
          <a:xfrm>
            <a:off x="827088" y="1314450"/>
            <a:ext cx="519700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ru-RU" altLang="ru-RU" sz="2800" b="1" dirty="0" smtClean="0"/>
              <a:t>Миссия проекта «</a:t>
            </a:r>
            <a:r>
              <a:rPr lang="en-US" altLang="ru-RU" sz="2800" b="1" dirty="0" smtClean="0"/>
              <a:t>Fresh scanner</a:t>
            </a:r>
            <a:r>
              <a:rPr lang="ru-RU" altLang="ru-RU" sz="2800" b="1" dirty="0" smtClean="0"/>
              <a:t>»</a:t>
            </a:r>
            <a:endParaRPr lang="ru-RU" altLang="ru-RU" sz="2800" b="1" dirty="0"/>
          </a:p>
        </p:txBody>
      </p:sp>
      <p:sp>
        <p:nvSpPr>
          <p:cNvPr id="7" name="TextBox 3"/>
          <p:cNvSpPr txBox="1">
            <a:spLocks noChangeArrowheads="1"/>
          </p:cNvSpPr>
          <p:nvPr/>
        </p:nvSpPr>
        <p:spPr bwMode="auto">
          <a:xfrm>
            <a:off x="827088" y="1960563"/>
            <a:ext cx="9345612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just"/>
            <a:r>
              <a:rPr lang="ru-RU" altLang="ru-RU" sz="2000" dirty="0"/>
              <a:t>с</a:t>
            </a:r>
            <a:r>
              <a:rPr lang="ru-RU" altLang="ru-RU" sz="2000" dirty="0" smtClean="0">
                <a:solidFill>
                  <a:schemeClr val="tx1"/>
                </a:solidFill>
              </a:rPr>
              <a:t>делать максимально прозрачной цепочку </a:t>
            </a:r>
            <a:r>
              <a:rPr lang="ru-RU" altLang="ru-RU" sz="2000" dirty="0">
                <a:solidFill>
                  <a:schemeClr val="tx1"/>
                </a:solidFill>
              </a:rPr>
              <a:t>поставок фруктов и овощей от производителя до потребителя, за счет применения цифровых технологий.</a:t>
            </a:r>
          </a:p>
        </p:txBody>
      </p:sp>
      <p:sp>
        <p:nvSpPr>
          <p:cNvPr id="8" name="TextBox 2"/>
          <p:cNvSpPr txBox="1">
            <a:spLocks noChangeArrowheads="1"/>
          </p:cNvSpPr>
          <p:nvPr/>
        </p:nvSpPr>
        <p:spPr bwMode="auto">
          <a:xfrm>
            <a:off x="827088" y="3167063"/>
            <a:ext cx="2295757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ru-RU" altLang="ru-RU" sz="2800" b="1" dirty="0" smtClean="0"/>
              <a:t>Цель проекта</a:t>
            </a:r>
            <a:endParaRPr lang="ru-RU" altLang="ru-RU" sz="2800" b="1" dirty="0"/>
          </a:p>
        </p:txBody>
      </p:sp>
      <p:sp>
        <p:nvSpPr>
          <p:cNvPr id="9" name="TextBox 3"/>
          <p:cNvSpPr txBox="1">
            <a:spLocks noChangeArrowheads="1"/>
          </p:cNvSpPr>
          <p:nvPr/>
        </p:nvSpPr>
        <p:spPr bwMode="auto">
          <a:xfrm>
            <a:off x="827088" y="3813175"/>
            <a:ext cx="9889680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just"/>
            <a:r>
              <a:rPr lang="ru-RU" altLang="ru-RU" sz="2000" dirty="0" smtClean="0">
                <a:solidFill>
                  <a:schemeClr val="tx1"/>
                </a:solidFill>
              </a:rPr>
              <a:t>создать автоматизированный инструмент объективной </a:t>
            </a:r>
            <a:r>
              <a:rPr lang="ru-RU" altLang="ru-RU" sz="2000" dirty="0">
                <a:solidFill>
                  <a:schemeClr val="tx1"/>
                </a:solidFill>
              </a:rPr>
              <a:t>оценки качества </a:t>
            </a:r>
            <a:r>
              <a:rPr lang="ru-RU" altLang="ru-RU" sz="2000" dirty="0"/>
              <a:t>фруктов и овощей</a:t>
            </a:r>
            <a:r>
              <a:rPr lang="ru-RU" altLang="ru-RU" sz="2000" dirty="0">
                <a:solidFill>
                  <a:schemeClr val="tx1"/>
                </a:solidFill>
              </a:rPr>
              <a:t> </a:t>
            </a:r>
            <a:r>
              <a:rPr lang="ru-RU" altLang="ru-RU" sz="2000" dirty="0" smtClean="0">
                <a:solidFill>
                  <a:schemeClr val="tx1"/>
                </a:solidFill>
              </a:rPr>
              <a:t>по </a:t>
            </a:r>
            <a:r>
              <a:rPr lang="ru-RU" altLang="ru-RU" sz="2000" dirty="0">
                <a:solidFill>
                  <a:schemeClr val="tx1"/>
                </a:solidFill>
              </a:rPr>
              <a:t>фото- видео- </a:t>
            </a:r>
            <a:r>
              <a:rPr lang="ru-RU" altLang="ru-RU" sz="2000" dirty="0" smtClean="0">
                <a:solidFill>
                  <a:schemeClr val="tx1"/>
                </a:solidFill>
              </a:rPr>
              <a:t>изображениям, с применением искусственного интеллекта.</a:t>
            </a:r>
            <a:endParaRPr lang="ru-RU" altLang="ru-RU" sz="20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148963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1"/>
          <p:cNvSpPr txBox="1">
            <a:spLocks/>
          </p:cNvSpPr>
          <p:nvPr/>
        </p:nvSpPr>
        <p:spPr>
          <a:xfrm>
            <a:off x="658749" y="291973"/>
            <a:ext cx="9734550" cy="59804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800" b="1" dirty="0" smtClean="0">
                <a:latin typeface="+mn-lt"/>
              </a:rPr>
              <a:t>Потенциальные пользователи услуги</a:t>
            </a:r>
            <a:endParaRPr lang="ru-RU" sz="2800" b="1" dirty="0">
              <a:latin typeface="+mn-lt"/>
            </a:endParaRPr>
          </a:p>
        </p:txBody>
      </p:sp>
      <p:sp>
        <p:nvSpPr>
          <p:cNvPr id="7" name="TextBox 6">
            <a:extLst/>
          </p:cNvPr>
          <p:cNvSpPr txBox="1"/>
          <p:nvPr/>
        </p:nvSpPr>
        <p:spPr>
          <a:xfrm>
            <a:off x="6844595" y="1611313"/>
            <a:ext cx="5082669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1200"/>
              </a:spcAft>
              <a:defRPr/>
            </a:pPr>
            <a:r>
              <a:rPr lang="ru-RU" dirty="0" smtClean="0">
                <a:solidFill>
                  <a:schemeClr val="tx1"/>
                </a:solidFill>
                <a:ea typeface="+mn-ea"/>
                <a:cs typeface="Arial" panose="020B0604020202020204" pitchFamily="34" charset="0"/>
              </a:rPr>
              <a:t>Производственные </a:t>
            </a:r>
            <a:r>
              <a:rPr lang="ru-RU" dirty="0">
                <a:solidFill>
                  <a:schemeClr val="tx1"/>
                </a:solidFill>
                <a:ea typeface="+mn-ea"/>
                <a:cs typeface="Arial" panose="020B0604020202020204" pitchFamily="34" charset="0"/>
              </a:rPr>
              <a:t>базы крупных производителей консервантов и </a:t>
            </a:r>
            <a:r>
              <a:rPr lang="ru-RU" dirty="0" smtClean="0">
                <a:solidFill>
                  <a:schemeClr val="tx1"/>
                </a:solidFill>
                <a:ea typeface="+mn-ea"/>
                <a:cs typeface="Arial" panose="020B0604020202020204" pitchFamily="34" charset="0"/>
              </a:rPr>
              <a:t>полуфабрикатов</a:t>
            </a:r>
            <a:endParaRPr lang="ru-RU" dirty="0">
              <a:solidFill>
                <a:schemeClr val="tx1"/>
              </a:solidFill>
              <a:ea typeface="+mn-ea"/>
              <a:cs typeface="Arial" panose="020B0604020202020204" pitchFamily="34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749" y="1484058"/>
            <a:ext cx="623842" cy="623842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749" y="2779053"/>
            <a:ext cx="622800" cy="491252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749" y="3882760"/>
            <a:ext cx="622800" cy="755580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25529" y="1623003"/>
            <a:ext cx="622800" cy="622800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25529" y="2718860"/>
            <a:ext cx="622800" cy="611639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25529" y="3986655"/>
            <a:ext cx="622800" cy="547791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25529" y="5051399"/>
            <a:ext cx="622800" cy="622800"/>
          </a:xfrm>
          <a:prstGeom prst="rect">
            <a:avLst/>
          </a:prstGeom>
        </p:spPr>
      </p:pic>
      <p:sp>
        <p:nvSpPr>
          <p:cNvPr id="14" name="TextBox 13">
            <a:extLst/>
          </p:cNvPr>
          <p:cNvSpPr txBox="1"/>
          <p:nvPr/>
        </p:nvSpPr>
        <p:spPr>
          <a:xfrm>
            <a:off x="1661411" y="1611313"/>
            <a:ext cx="452853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1200"/>
              </a:spcAft>
              <a:defRPr/>
            </a:pPr>
            <a:r>
              <a:rPr lang="ru-RU" dirty="0">
                <a:solidFill>
                  <a:schemeClr val="tx1"/>
                </a:solidFill>
                <a:ea typeface="+mn-ea"/>
                <a:cs typeface="Arial" panose="020B0604020202020204" pitchFamily="34" charset="0"/>
              </a:rPr>
              <a:t>Производители фруктов и </a:t>
            </a:r>
            <a:r>
              <a:rPr lang="ru-RU" dirty="0" smtClean="0">
                <a:solidFill>
                  <a:schemeClr val="tx1"/>
                </a:solidFill>
                <a:ea typeface="+mn-ea"/>
                <a:cs typeface="Arial" panose="020B0604020202020204" pitchFamily="34" charset="0"/>
              </a:rPr>
              <a:t>овощей</a:t>
            </a:r>
            <a:endParaRPr lang="en-US" dirty="0">
              <a:cs typeface="Arial" panose="020B0604020202020204" pitchFamily="34" charset="0"/>
            </a:endParaRPr>
          </a:p>
        </p:txBody>
      </p:sp>
      <p:sp>
        <p:nvSpPr>
          <p:cNvPr id="15" name="TextBox 14">
            <a:extLst/>
          </p:cNvPr>
          <p:cNvSpPr txBox="1"/>
          <p:nvPr/>
        </p:nvSpPr>
        <p:spPr>
          <a:xfrm>
            <a:off x="1661411" y="2707920"/>
            <a:ext cx="4181402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1200"/>
              </a:spcAft>
              <a:defRPr/>
            </a:pPr>
            <a:r>
              <a:rPr lang="ru-RU" dirty="0" smtClean="0">
                <a:solidFill>
                  <a:schemeClr val="tx1"/>
                </a:solidFill>
                <a:ea typeface="+mn-ea"/>
                <a:cs typeface="Arial" panose="020B0604020202020204" pitchFamily="34" charset="0"/>
              </a:rPr>
              <a:t>Дистрибьюторы </a:t>
            </a:r>
            <a:r>
              <a:rPr lang="ru-RU" dirty="0">
                <a:solidFill>
                  <a:schemeClr val="tx1"/>
                </a:solidFill>
                <a:ea typeface="+mn-ea"/>
                <a:cs typeface="Arial" panose="020B0604020202020204" pitchFamily="34" charset="0"/>
              </a:rPr>
              <a:t>и импортеры </a:t>
            </a:r>
            <a:r>
              <a:rPr lang="ru-RU" dirty="0" smtClean="0">
                <a:solidFill>
                  <a:schemeClr val="tx1"/>
                </a:solidFill>
                <a:ea typeface="+mn-ea"/>
                <a:cs typeface="Arial" panose="020B0604020202020204" pitchFamily="34" charset="0"/>
              </a:rPr>
              <a:t>продукции</a:t>
            </a:r>
            <a:endParaRPr lang="ru-RU" dirty="0">
              <a:solidFill>
                <a:schemeClr val="tx1"/>
              </a:solidFill>
              <a:ea typeface="+mn-ea"/>
              <a:cs typeface="Arial" panose="020B0604020202020204" pitchFamily="34" charset="0"/>
            </a:endParaRPr>
          </a:p>
        </p:txBody>
      </p:sp>
      <p:sp>
        <p:nvSpPr>
          <p:cNvPr id="16" name="TextBox 15">
            <a:extLst/>
          </p:cNvPr>
          <p:cNvSpPr txBox="1"/>
          <p:nvPr/>
        </p:nvSpPr>
        <p:spPr>
          <a:xfrm>
            <a:off x="1770665" y="4081526"/>
            <a:ext cx="452853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1200"/>
              </a:spcAft>
              <a:defRPr/>
            </a:pPr>
            <a:r>
              <a:rPr lang="ru-RU" dirty="0">
                <a:cs typeface="Arial" panose="020B0604020202020204" pitchFamily="34" charset="0"/>
              </a:rPr>
              <a:t>Сюрвейерские </a:t>
            </a:r>
            <a:r>
              <a:rPr lang="ru-RU" dirty="0" smtClean="0">
                <a:cs typeface="Arial" panose="020B0604020202020204" pitchFamily="34" charset="0"/>
              </a:rPr>
              <a:t>компании</a:t>
            </a:r>
            <a:endParaRPr lang="en-US" dirty="0" smtClean="0">
              <a:cs typeface="Arial" panose="020B0604020202020204" pitchFamily="34" charset="0"/>
            </a:endParaRPr>
          </a:p>
        </p:txBody>
      </p:sp>
      <p:sp>
        <p:nvSpPr>
          <p:cNvPr id="17" name="TextBox 16">
            <a:extLst/>
          </p:cNvPr>
          <p:cNvSpPr txBox="1"/>
          <p:nvPr/>
        </p:nvSpPr>
        <p:spPr>
          <a:xfrm>
            <a:off x="6839930" y="2703777"/>
            <a:ext cx="452853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1200"/>
              </a:spcAft>
              <a:defRPr/>
            </a:pPr>
            <a:r>
              <a:rPr lang="ru-RU" dirty="0">
                <a:cs typeface="Arial" panose="020B0604020202020204" pitchFamily="34" charset="0"/>
              </a:rPr>
              <a:t>Социальная закупка (школы, садики, армия, муниципалитеты и т.д.)</a:t>
            </a:r>
          </a:p>
        </p:txBody>
      </p:sp>
      <p:sp>
        <p:nvSpPr>
          <p:cNvPr id="18" name="TextBox 17">
            <a:extLst/>
          </p:cNvPr>
          <p:cNvSpPr txBox="1"/>
          <p:nvPr/>
        </p:nvSpPr>
        <p:spPr>
          <a:xfrm>
            <a:off x="1661411" y="5178133"/>
            <a:ext cx="3775002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1200"/>
              </a:spcAft>
              <a:defRPr/>
            </a:pPr>
            <a:r>
              <a:rPr lang="ru-RU" dirty="0">
                <a:cs typeface="Arial" panose="020B0604020202020204" pitchFamily="34" charset="0"/>
              </a:rPr>
              <a:t>Ритейлеры федерального и регионального </a:t>
            </a:r>
            <a:r>
              <a:rPr lang="ru-RU" dirty="0" smtClean="0">
                <a:cs typeface="Arial" panose="020B0604020202020204" pitchFamily="34" charset="0"/>
              </a:rPr>
              <a:t>значения</a:t>
            </a:r>
            <a:endParaRPr lang="ru-RU" dirty="0">
              <a:cs typeface="Arial" panose="020B0604020202020204" pitchFamily="34" charset="0"/>
            </a:endParaRPr>
          </a:p>
        </p:txBody>
      </p:sp>
      <p:sp>
        <p:nvSpPr>
          <p:cNvPr id="19" name="TextBox 18">
            <a:extLst/>
          </p:cNvPr>
          <p:cNvSpPr txBox="1"/>
          <p:nvPr/>
        </p:nvSpPr>
        <p:spPr>
          <a:xfrm>
            <a:off x="6839930" y="4075885"/>
            <a:ext cx="452853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1200"/>
              </a:spcAft>
              <a:defRPr/>
            </a:pPr>
            <a:r>
              <a:rPr lang="ru-RU" dirty="0">
                <a:cs typeface="Arial" panose="020B0604020202020204" pitchFamily="34" charset="0"/>
              </a:rPr>
              <a:t>HORECA</a:t>
            </a:r>
          </a:p>
        </p:txBody>
      </p:sp>
      <p:sp>
        <p:nvSpPr>
          <p:cNvPr id="20" name="Прямоугольник 19"/>
          <p:cNvSpPr/>
          <p:nvPr/>
        </p:nvSpPr>
        <p:spPr>
          <a:xfrm>
            <a:off x="6847355" y="5178133"/>
            <a:ext cx="189346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>
                <a:cs typeface="Arial" panose="020B0604020202020204" pitchFamily="34" charset="0"/>
              </a:rPr>
              <a:t>Физические лица</a:t>
            </a:r>
            <a:endParaRPr lang="ru-RU" dirty="0"/>
          </a:p>
        </p:txBody>
      </p:sp>
      <p:pic>
        <p:nvPicPr>
          <p:cNvPr id="21" name="Рисунок 20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749" y="5201664"/>
            <a:ext cx="622800" cy="62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5992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9006" y="1066387"/>
            <a:ext cx="8151125" cy="571429"/>
          </a:xfrm>
          <a:prstGeom prst="rect">
            <a:avLst/>
          </a:prstGeom>
        </p:spPr>
      </p:pic>
      <p:graphicFrame>
        <p:nvGraphicFramePr>
          <p:cNvPr id="7" name="Таблица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59702046"/>
              </p:ext>
            </p:extLst>
          </p:nvPr>
        </p:nvGraphicFramePr>
        <p:xfrm>
          <a:off x="1051887" y="362640"/>
          <a:ext cx="10503625" cy="5652708"/>
        </p:xfrm>
        <a:graphic>
          <a:graphicData uri="http://schemas.openxmlformats.org/drawingml/2006/table">
            <a:tbl>
              <a:tblPr firstRow="1" bandRow="1">
                <a:tableStyleId>{72833802-FEF1-4C79-8D5D-14CF1EAF98D9}</a:tableStyleId>
              </a:tblPr>
              <a:tblGrid>
                <a:gridCol w="2291608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442601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692354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1692354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1692354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1692354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</a:tblGrid>
              <a:tr h="739037">
                <a:tc>
                  <a:txBody>
                    <a:bodyPr/>
                    <a:lstStyle/>
                    <a:p>
                      <a:endParaRPr lang="ru-RU" sz="16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L="113824" marR="113824" marT="56919" marB="56919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rowSpan="2" gridSpan="5">
                  <a:txBody>
                    <a:bodyPr/>
                    <a:lstStyle/>
                    <a:p>
                      <a:pPr algn="ctr"/>
                      <a:endParaRPr lang="ru-RU" sz="1600" dirty="0"/>
                    </a:p>
                  </a:txBody>
                  <a:tcPr marL="113824" marR="113824" marT="56919" marB="56919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rowSpan="2"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algn="ctr"/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96516">
                <a:tc rowSpan="2">
                  <a:txBody>
                    <a:bodyPr/>
                    <a:lstStyle/>
                    <a:p>
                      <a:r>
                        <a:rPr lang="ru-RU" sz="160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Этапы</a:t>
                      </a:r>
                      <a:endParaRPr lang="ru-RU" sz="16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L="113824" marR="113824" marT="56919" marB="56919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gridSpan="5"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371109"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bg1"/>
                          </a:solidFill>
                        </a:rPr>
                        <a:t>1</a:t>
                      </a:r>
                      <a:endParaRPr lang="ru-RU" sz="1600" dirty="0">
                        <a:solidFill>
                          <a:schemeClr val="bg1"/>
                        </a:solidFill>
                      </a:endParaRPr>
                    </a:p>
                  </a:txBody>
                  <a:tcPr marL="113824" marR="113824" marT="56919" marB="56919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bg1"/>
                          </a:solidFill>
                        </a:rPr>
                        <a:t>2.1</a:t>
                      </a:r>
                      <a:endParaRPr lang="ru-RU" sz="1600" dirty="0">
                        <a:solidFill>
                          <a:schemeClr val="bg1"/>
                        </a:solidFill>
                      </a:endParaRPr>
                    </a:p>
                  </a:txBody>
                  <a:tcPr marL="113824" marR="113824" marT="56919" marB="56919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bg1"/>
                          </a:solidFill>
                        </a:rPr>
                        <a:t>2.2</a:t>
                      </a:r>
                      <a:endParaRPr lang="ru-RU" sz="1600" dirty="0">
                        <a:solidFill>
                          <a:schemeClr val="bg1"/>
                        </a:solidFill>
                      </a:endParaRPr>
                    </a:p>
                  </a:txBody>
                  <a:tcPr marL="113824" marR="113824" marT="56919" marB="56919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bg1"/>
                          </a:solidFill>
                        </a:rPr>
                        <a:t>3</a:t>
                      </a:r>
                      <a:endParaRPr lang="ru-RU" sz="1600" dirty="0">
                        <a:solidFill>
                          <a:schemeClr val="bg1"/>
                        </a:solidFill>
                      </a:endParaRPr>
                    </a:p>
                  </a:txBody>
                  <a:tcPr marL="113824" marR="113824" marT="56919" marB="56919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bg1"/>
                          </a:solidFill>
                        </a:rPr>
                        <a:t>4</a:t>
                      </a:r>
                      <a:endParaRPr lang="ru-RU" sz="1600" dirty="0">
                        <a:solidFill>
                          <a:schemeClr val="bg1"/>
                        </a:solidFill>
                      </a:endParaRPr>
                    </a:p>
                  </a:txBody>
                  <a:tcPr marL="113824" marR="113824" marT="56919" marB="56919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96516">
                <a:tc rowSpan="2">
                  <a:txBody>
                    <a:bodyPr/>
                    <a:lstStyle/>
                    <a:p>
                      <a:r>
                        <a:rPr lang="ru-RU" sz="160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Месяцы</a:t>
                      </a:r>
                      <a:endParaRPr lang="ru-RU" sz="16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L="113824" marR="113824" marT="56919" marB="5691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7"/>
                  </a:ext>
                </a:extLst>
              </a:tr>
              <a:tr h="580794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+6</a:t>
                      </a:r>
                      <a:endParaRPr lang="ru-RU" sz="1600" dirty="0"/>
                    </a:p>
                  </a:txBody>
                  <a:tcPr marL="113824" marR="113824" marT="56919" marB="56919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+12</a:t>
                      </a:r>
                      <a:endParaRPr lang="ru-RU" sz="1600" dirty="0"/>
                    </a:p>
                  </a:txBody>
                  <a:tcPr marL="113824" marR="113824" marT="56919" marB="56919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+18</a:t>
                      </a:r>
                      <a:endParaRPr lang="ru-RU" sz="1600" dirty="0"/>
                    </a:p>
                  </a:txBody>
                  <a:tcPr marL="113824" marR="113824" marT="56919" marB="56919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+24</a:t>
                      </a:r>
                      <a:endParaRPr lang="ru-RU" sz="1600" dirty="0"/>
                    </a:p>
                  </a:txBody>
                  <a:tcPr marL="113824" marR="113824" marT="56919" marB="56919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+30</a:t>
                      </a:r>
                      <a:endParaRPr lang="ru-RU" sz="1600" dirty="0"/>
                    </a:p>
                  </a:txBody>
                  <a:tcPr marL="113824" marR="113824" marT="56919" marB="56919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10008"/>
                  </a:ext>
                </a:extLst>
              </a:tr>
              <a:tr h="419367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113824" marR="113824" marT="56919" marB="56919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2п2019</a:t>
                      </a:r>
                      <a:endParaRPr lang="ru-RU" sz="1600" dirty="0"/>
                    </a:p>
                  </a:txBody>
                  <a:tcPr marL="113824" marR="113824" marT="56919" marB="56919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1п2020</a:t>
                      </a:r>
                      <a:endParaRPr lang="ru-RU" sz="1600" dirty="0"/>
                    </a:p>
                  </a:txBody>
                  <a:tcPr marL="113824" marR="113824" marT="56919" marB="56919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2п2020</a:t>
                      </a:r>
                      <a:endParaRPr lang="ru-RU" sz="1600" dirty="0"/>
                    </a:p>
                  </a:txBody>
                  <a:tcPr marL="113824" marR="113824" marT="56919" marB="56919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1п2021</a:t>
                      </a:r>
                      <a:endParaRPr lang="ru-RU" sz="1600" dirty="0"/>
                    </a:p>
                  </a:txBody>
                  <a:tcPr marL="113824" marR="113824" marT="56919" marB="56919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2п2021</a:t>
                      </a:r>
                      <a:endParaRPr lang="ru-RU" sz="1600" dirty="0"/>
                    </a:p>
                  </a:txBody>
                  <a:tcPr marL="113824" marR="113824" marT="56919" marB="56919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10009"/>
                  </a:ext>
                </a:extLst>
              </a:tr>
              <a:tr h="597709"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Выручка, руб.</a:t>
                      </a:r>
                      <a:endParaRPr lang="ru-RU" sz="1600" b="1" dirty="0"/>
                    </a:p>
                  </a:txBody>
                  <a:tcPr marL="113824" marR="113824" marT="56919" marB="5691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-</a:t>
                      </a:r>
                      <a:endParaRPr lang="ru-RU" sz="1600" dirty="0"/>
                    </a:p>
                  </a:txBody>
                  <a:tcPr marL="113824" marR="113824" marT="56919" marB="5691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-</a:t>
                      </a:r>
                      <a:endParaRPr lang="ru-RU" sz="1600" dirty="0"/>
                    </a:p>
                  </a:txBody>
                  <a:tcPr marL="113824" marR="113824" marT="56919" marB="5691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3 915 221</a:t>
                      </a:r>
                      <a:endParaRPr lang="ru-RU" sz="1600" dirty="0"/>
                    </a:p>
                  </a:txBody>
                  <a:tcPr marL="113824" marR="113824" marT="56919" marB="5691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80 084 061</a:t>
                      </a:r>
                      <a:endParaRPr lang="ru-RU" sz="1600" dirty="0"/>
                    </a:p>
                  </a:txBody>
                  <a:tcPr marL="113824" marR="113824" marT="56919" marB="5691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782 840 825</a:t>
                      </a:r>
                      <a:endParaRPr lang="ru-RU" sz="1600" dirty="0"/>
                    </a:p>
                  </a:txBody>
                  <a:tcPr marL="113824" marR="113824" marT="56919" marB="5691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548640"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Чистая прибыль, руб.</a:t>
                      </a:r>
                      <a:endParaRPr lang="ru-RU" sz="1600" b="1" dirty="0"/>
                    </a:p>
                  </a:txBody>
                  <a:tcPr marL="113824" marR="113824" marT="56919" marB="5691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-</a:t>
                      </a:r>
                      <a:endParaRPr lang="ru-RU" sz="1600" dirty="0"/>
                    </a:p>
                  </a:txBody>
                  <a:tcPr marL="113824" marR="113824" marT="56919" marB="5691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-1 521 417</a:t>
                      </a:r>
                      <a:endParaRPr lang="ru-RU" sz="1600" dirty="0"/>
                    </a:p>
                  </a:txBody>
                  <a:tcPr marL="113824" marR="113824" marT="56919" marB="5691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-7 485 214</a:t>
                      </a:r>
                      <a:endParaRPr lang="ru-RU" sz="1600" dirty="0"/>
                    </a:p>
                  </a:txBody>
                  <a:tcPr marL="113824" marR="113824" marT="56919" marB="5691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17 420 449</a:t>
                      </a:r>
                      <a:endParaRPr lang="ru-RU" sz="1600" dirty="0"/>
                    </a:p>
                  </a:txBody>
                  <a:tcPr marL="113824" marR="113824" marT="56919" marB="5691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257 402 059</a:t>
                      </a:r>
                      <a:endParaRPr lang="ru-RU" sz="1600" dirty="0"/>
                    </a:p>
                  </a:txBody>
                  <a:tcPr marL="113824" marR="113824" marT="56919" marB="5691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541300">
                <a:tc>
                  <a:txBody>
                    <a:bodyPr/>
                    <a:lstStyle/>
                    <a:p>
                      <a:r>
                        <a:rPr lang="en-US" sz="1600" b="1" dirty="0" smtClean="0"/>
                        <a:t>EBITDA</a:t>
                      </a:r>
                      <a:r>
                        <a:rPr lang="ru-RU" sz="1600" b="1" dirty="0" smtClean="0"/>
                        <a:t>, руб.</a:t>
                      </a:r>
                      <a:endParaRPr lang="ru-RU" sz="1600" b="1" dirty="0"/>
                    </a:p>
                  </a:txBody>
                  <a:tcPr marL="113824" marR="113824" marT="56919" marB="5691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-</a:t>
                      </a:r>
                      <a:endParaRPr lang="ru-RU" sz="1600" dirty="0"/>
                    </a:p>
                  </a:txBody>
                  <a:tcPr marL="113824" marR="113824" marT="56919" marB="5691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-1 521 471</a:t>
                      </a:r>
                      <a:endParaRPr lang="ru-RU" sz="1600" dirty="0"/>
                    </a:p>
                  </a:txBody>
                  <a:tcPr marL="113824" marR="113824" marT="56919" marB="5691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-6 512 864</a:t>
                      </a:r>
                      <a:endParaRPr lang="ru-RU" sz="1600" dirty="0"/>
                    </a:p>
                  </a:txBody>
                  <a:tcPr marL="113824" marR="113824" marT="56919" marB="5691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28 061 940</a:t>
                      </a:r>
                      <a:endParaRPr lang="ru-RU" sz="1600" dirty="0"/>
                    </a:p>
                  </a:txBody>
                  <a:tcPr marL="113824" marR="113824" marT="56919" marB="5691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344 208 813</a:t>
                      </a:r>
                      <a:endParaRPr lang="ru-RU" sz="1600" dirty="0"/>
                    </a:p>
                  </a:txBody>
                  <a:tcPr marL="113824" marR="113824" marT="56919" marB="5691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541300"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Доля рынка России, %</a:t>
                      </a:r>
                      <a:endParaRPr lang="ru-RU" sz="1600" b="1" dirty="0"/>
                    </a:p>
                  </a:txBody>
                  <a:tcPr marL="113824" marR="113824" marT="56919" marB="5691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-</a:t>
                      </a:r>
                      <a:endParaRPr lang="ru-RU" sz="1600" dirty="0"/>
                    </a:p>
                  </a:txBody>
                  <a:tcPr marL="113824" marR="113824" marT="56919" marB="5691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-</a:t>
                      </a:r>
                      <a:endParaRPr lang="ru-RU" sz="1600" dirty="0"/>
                    </a:p>
                  </a:txBody>
                  <a:tcPr marL="113824" marR="113824" marT="56919" marB="5691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1</a:t>
                      </a:r>
                      <a:endParaRPr lang="ru-RU" sz="1600" dirty="0"/>
                    </a:p>
                  </a:txBody>
                  <a:tcPr marL="113824" marR="113824" marT="56919" marB="5691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7</a:t>
                      </a:r>
                      <a:endParaRPr lang="ru-RU" sz="1600" dirty="0"/>
                    </a:p>
                  </a:txBody>
                  <a:tcPr marL="113824" marR="113824" marT="56919" marB="5691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30</a:t>
                      </a:r>
                      <a:endParaRPr lang="ru-RU" sz="1600" dirty="0"/>
                    </a:p>
                  </a:txBody>
                  <a:tcPr marL="113824" marR="113824" marT="56919" marB="5691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541300"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Стоимость</a:t>
                      </a:r>
                      <a:r>
                        <a:rPr lang="ru-RU" sz="1600" b="1" baseline="0" dirty="0" smtClean="0"/>
                        <a:t> компании, млрд. руб.</a:t>
                      </a:r>
                      <a:endParaRPr lang="ru-RU" sz="1600" b="1" dirty="0"/>
                    </a:p>
                  </a:txBody>
                  <a:tcPr marL="91429" marR="9142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-</a:t>
                      </a:r>
                      <a:endParaRPr lang="ru-RU" sz="1600" dirty="0"/>
                    </a:p>
                  </a:txBody>
                  <a:tcPr marL="113824" marR="113824" marT="56919" marB="5691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-</a:t>
                      </a:r>
                      <a:endParaRPr lang="ru-RU" sz="1600" dirty="0"/>
                    </a:p>
                  </a:txBody>
                  <a:tcPr marL="113824" marR="113824" marT="56919" marB="5691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-</a:t>
                      </a:r>
                      <a:endParaRPr lang="ru-RU" sz="1600" dirty="0"/>
                    </a:p>
                  </a:txBody>
                  <a:tcPr marL="113824" marR="113824" marT="56919" marB="5691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0,85</a:t>
                      </a:r>
                      <a:endParaRPr lang="ru-RU" sz="1600" dirty="0"/>
                    </a:p>
                  </a:txBody>
                  <a:tcPr marL="113824" marR="113824" marT="56919" marB="5691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10</a:t>
                      </a:r>
                      <a:endParaRPr lang="ru-RU" sz="1600" dirty="0"/>
                    </a:p>
                  </a:txBody>
                  <a:tcPr marL="113824" marR="113824" marT="56919" marB="5691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541300"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Инвестиции</a:t>
                      </a:r>
                      <a:r>
                        <a:rPr lang="en-US" sz="1600" b="1" dirty="0" smtClean="0"/>
                        <a:t>,</a:t>
                      </a:r>
                      <a:r>
                        <a:rPr lang="en-US" sz="1600" b="1" baseline="0" dirty="0" smtClean="0"/>
                        <a:t> </a:t>
                      </a:r>
                      <a:r>
                        <a:rPr lang="ru-RU" sz="1600" b="1" baseline="0" dirty="0" smtClean="0"/>
                        <a:t>млн. руб.</a:t>
                      </a:r>
                      <a:endParaRPr lang="ru-RU" sz="1600" b="1" dirty="0"/>
                    </a:p>
                  </a:txBody>
                  <a:tcPr marL="91429" marR="9142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/>
                        <a:t>6</a:t>
                      </a:r>
                      <a:endParaRPr lang="ru-RU" sz="1600" b="1" dirty="0"/>
                    </a:p>
                  </a:txBody>
                  <a:tcPr marL="113824" marR="113824" marT="56919" marB="5691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/>
                        <a:t>40</a:t>
                      </a:r>
                      <a:endParaRPr lang="ru-RU" sz="1600" b="1" dirty="0"/>
                    </a:p>
                  </a:txBody>
                  <a:tcPr marL="113824" marR="113824" marT="56919" marB="5691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/>
                        <a:t>46</a:t>
                      </a:r>
                      <a:endParaRPr lang="ru-RU" sz="1600" b="1" dirty="0"/>
                    </a:p>
                  </a:txBody>
                  <a:tcPr marL="113824" marR="113824" marT="56919" marB="5691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/>
                        <a:t>52</a:t>
                      </a:r>
                      <a:endParaRPr lang="ru-RU" sz="1600" b="1" dirty="0"/>
                    </a:p>
                  </a:txBody>
                  <a:tcPr marL="113824" marR="113824" marT="56919" marB="5691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/>
                        <a:t>-</a:t>
                      </a:r>
                      <a:endParaRPr lang="ru-RU" sz="1600" b="1" dirty="0"/>
                    </a:p>
                  </a:txBody>
                  <a:tcPr marL="113824" marR="113824" marT="56919" marB="5691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</a:tbl>
          </a:graphicData>
        </a:graphic>
      </p:graphicFrame>
      <p:sp>
        <p:nvSpPr>
          <p:cNvPr id="8" name="TextBox 2"/>
          <p:cNvSpPr txBox="1">
            <a:spLocks noChangeArrowheads="1"/>
          </p:cNvSpPr>
          <p:nvPr/>
        </p:nvSpPr>
        <p:spPr bwMode="auto">
          <a:xfrm>
            <a:off x="662420" y="362640"/>
            <a:ext cx="9290685" cy="48013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lnSpc>
                <a:spcPct val="90000"/>
              </a:lnSpc>
              <a:spcBef>
                <a:spcPct val="0"/>
              </a:spcBef>
              <a:buNone/>
              <a:defRPr sz="2800" b="1">
                <a:ea typeface="+mj-ea"/>
                <a:cs typeface="+mj-cs"/>
              </a:defRPr>
            </a:lvl1pPr>
          </a:lstStyle>
          <a:p>
            <a:r>
              <a:rPr lang="ru-RU" altLang="ru-RU" dirty="0" smtClean="0"/>
              <a:t>Финансовые показатели</a:t>
            </a:r>
            <a:endParaRPr lang="ru-RU" altLang="ru-RU" dirty="0"/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24569" y="4344213"/>
            <a:ext cx="8100000" cy="8391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24569" y="4878929"/>
            <a:ext cx="8100000" cy="8391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24569" y="2773056"/>
            <a:ext cx="8100000" cy="8391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24569" y="3195213"/>
            <a:ext cx="8100000" cy="8391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24569" y="3798985"/>
            <a:ext cx="8100000" cy="8391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50131" y="5478178"/>
            <a:ext cx="8100000" cy="8391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24568" y="6023406"/>
            <a:ext cx="8100000" cy="83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22849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" name="Таблица 11">
            <a:extLst/>
          </p:cNvPr>
          <p:cNvGraphicFramePr>
            <a:graphicFrameLocks noGrp="1"/>
          </p:cNvGraphicFramePr>
          <p:nvPr>
            <p:extLst/>
          </p:nvPr>
        </p:nvGraphicFramePr>
        <p:xfrm>
          <a:off x="252063" y="1534802"/>
          <a:ext cx="11506202" cy="2914912"/>
        </p:xfrm>
        <a:graphic>
          <a:graphicData uri="http://schemas.openxmlformats.org/drawingml/2006/table">
            <a:tbl>
              <a:tblPr firstRow="1" bandRow="1">
                <a:tableStyleId>{5DA37D80-6434-44D0-A028-1B22A696006F}</a:tableStyleId>
              </a:tblPr>
              <a:tblGrid>
                <a:gridCol w="2167469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1329267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  <a:gridCol w="2059334"/>
                <a:gridCol w="2419532"/>
                <a:gridCol w="1092200"/>
                <a:gridCol w="1371600"/>
                <a:gridCol w="1066800"/>
              </a:tblGrid>
              <a:tr h="924053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1" cap="none" spc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</a:rPr>
                        <a:t>Точность </a:t>
                      </a:r>
                      <a:r>
                        <a:rPr lang="ru-RU" sz="1600" b="1" cap="none" spc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</a:rPr>
                        <a:t>детекции</a:t>
                      </a:r>
                      <a:endParaRPr lang="ru-RU" sz="1600" b="1" cap="none" spc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l"/>
                      <a:endParaRPr lang="ru-RU" sz="1600" b="1" cap="none" spc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37" marR="91437" marT="45723" marB="45723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0" cap="none" spc="0" dirty="0">
                          <a:ln>
                            <a:noFill/>
                          </a:ln>
                          <a:effectLst/>
                        </a:rPr>
                        <a:t>до 80%</a:t>
                      </a:r>
                    </a:p>
                    <a:p>
                      <a:pPr algn="ctr"/>
                      <a:endParaRPr lang="ru-RU" sz="1600" b="0" cap="none" spc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37" marR="91437" marT="45723" marB="45723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0" cap="none" spc="0" dirty="0" smtClean="0">
                          <a:ln>
                            <a:noFill/>
                          </a:ln>
                          <a:effectLst/>
                        </a:rPr>
                        <a:t>до 95%</a:t>
                      </a:r>
                    </a:p>
                    <a:p>
                      <a:pPr algn="ctr"/>
                      <a:endParaRPr lang="ru-RU" sz="1600" b="0" cap="none" spc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37" marR="91437" marT="45723" marB="45723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0" cap="none" spc="0" dirty="0" smtClean="0">
                          <a:ln>
                            <a:noFill/>
                          </a:ln>
                          <a:effectLst/>
                        </a:rPr>
                        <a:t>до 95%</a:t>
                      </a:r>
                    </a:p>
                    <a:p>
                      <a:pPr algn="ctr"/>
                      <a:endParaRPr lang="ru-RU" sz="1600" b="0" cap="none" spc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37" marR="91437" marT="45723" marB="45723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0" cap="none" spc="0" dirty="0" smtClean="0">
                          <a:ln>
                            <a:noFill/>
                          </a:ln>
                          <a:effectLst/>
                        </a:rPr>
                        <a:t>95%</a:t>
                      </a:r>
                    </a:p>
                    <a:p>
                      <a:pPr algn="ctr"/>
                      <a:endParaRPr lang="ru-RU" sz="1600" b="0" cap="none" spc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37" marR="91437" marT="45723" marB="45723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0" cap="none" spc="0" dirty="0" smtClean="0">
                          <a:ln>
                            <a:noFill/>
                          </a:ln>
                          <a:effectLst/>
                        </a:rPr>
                        <a:t>95%</a:t>
                      </a:r>
                      <a:r>
                        <a:rPr lang="ru-RU" sz="1600" b="0" cap="none" spc="0" baseline="0" dirty="0" smtClean="0">
                          <a:ln>
                            <a:noFill/>
                          </a:ln>
                          <a:effectLst/>
                        </a:rPr>
                        <a:t> и выше</a:t>
                      </a:r>
                      <a:endParaRPr lang="ru-RU" sz="1600" b="0" cap="none" spc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37" marR="91437" marT="45723" marB="45723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0" cap="none" spc="0" dirty="0" smtClean="0">
                          <a:ln>
                            <a:noFill/>
                          </a:ln>
                          <a:effectLst/>
                        </a:rPr>
                        <a:t>не менее 80%</a:t>
                      </a:r>
                    </a:p>
                    <a:p>
                      <a:pPr algn="ctr"/>
                      <a:endParaRPr lang="ru-RU" sz="1600" b="0" cap="none" spc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37" marR="91437" marT="45723" marB="45723"/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924053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1" cap="none" spc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</a:rPr>
                        <a:t>Кол-во видов продукции (СКЮ)</a:t>
                      </a:r>
                    </a:p>
                    <a:p>
                      <a:pPr algn="l"/>
                      <a:endParaRPr lang="ru-RU" sz="1600" b="1" cap="none" spc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37" marR="91437" marT="45723" marB="45723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cap="none" spc="0" dirty="0" smtClean="0">
                          <a:ln>
                            <a:noFill/>
                          </a:ln>
                          <a:effectLst/>
                        </a:rPr>
                        <a:t>4-5</a:t>
                      </a:r>
                    </a:p>
                    <a:p>
                      <a:pPr algn="ctr"/>
                      <a:endParaRPr lang="ru-RU" sz="1600" b="0" cap="none" spc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37" marR="91437" marT="45723" marB="45723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cap="none" spc="0" dirty="0" smtClean="0">
                          <a:ln>
                            <a:noFill/>
                          </a:ln>
                          <a:effectLst/>
                        </a:rPr>
                        <a:t>40</a:t>
                      </a:r>
                    </a:p>
                    <a:p>
                      <a:pPr algn="ctr"/>
                      <a:endParaRPr lang="ru-RU" sz="1600" b="0" cap="none" spc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37" marR="91437" marT="45723" marB="45723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cap="none" spc="0" dirty="0" smtClean="0">
                          <a:ln>
                            <a:noFill/>
                          </a:ln>
                          <a:effectLst/>
                        </a:rPr>
                        <a:t>120</a:t>
                      </a:r>
                    </a:p>
                    <a:p>
                      <a:pPr algn="ctr"/>
                      <a:endParaRPr lang="ru-RU" sz="1600" cap="none" spc="0" dirty="0" smtClean="0">
                        <a:ln>
                          <a:noFill/>
                        </a:ln>
                        <a:effectLst/>
                      </a:endParaRPr>
                    </a:p>
                    <a:p>
                      <a:pPr algn="ctr"/>
                      <a:endParaRPr lang="ru-RU" sz="1600" b="0" cap="none" spc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37" marR="91437" marT="45723" marB="45723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cap="none" spc="0" dirty="0" smtClean="0">
                          <a:ln>
                            <a:noFill/>
                          </a:ln>
                          <a:effectLst/>
                        </a:rPr>
                        <a:t>100</a:t>
                      </a:r>
                    </a:p>
                    <a:p>
                      <a:pPr algn="ctr"/>
                      <a:endParaRPr lang="ru-RU" sz="1600" b="0" cap="none" spc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37" marR="91437" marT="45723" marB="45723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cap="none" spc="0" dirty="0" smtClean="0">
                          <a:ln>
                            <a:noFill/>
                          </a:ln>
                          <a:effectLst/>
                        </a:rPr>
                        <a:t>более 100</a:t>
                      </a:r>
                    </a:p>
                    <a:p>
                      <a:pPr algn="ctr"/>
                      <a:endParaRPr lang="ru-RU" sz="1600" b="0" cap="none" spc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37" marR="91437" marT="45723" marB="45723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cap="none" spc="0" dirty="0" smtClean="0">
                          <a:ln>
                            <a:noFill/>
                          </a:ln>
                          <a:effectLst/>
                        </a:rPr>
                        <a:t>не</a:t>
                      </a:r>
                      <a:r>
                        <a:rPr lang="ru-RU" sz="1600" cap="none" spc="0" baseline="0" dirty="0" smtClean="0">
                          <a:ln>
                            <a:noFill/>
                          </a:ln>
                          <a:effectLst/>
                        </a:rPr>
                        <a:t> менее 40</a:t>
                      </a:r>
                      <a:endParaRPr lang="ru-RU" sz="1600" cap="none" spc="0" dirty="0" smtClean="0">
                        <a:ln>
                          <a:noFill/>
                        </a:ln>
                        <a:effectLst/>
                      </a:endParaRPr>
                    </a:p>
                    <a:p>
                      <a:pPr algn="ctr"/>
                      <a:endParaRPr lang="ru-RU" sz="1600" b="0" cap="none" spc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37" marR="91437" marT="45723" marB="45723"/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924053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1" dirty="0" smtClean="0">
                          <a:solidFill>
                            <a:schemeClr val="tx1"/>
                          </a:solidFill>
                        </a:rPr>
                        <a:t>Срок планируемого выхода на рынок:</a:t>
                      </a:r>
                    </a:p>
                    <a:p>
                      <a:pPr algn="l"/>
                      <a:endParaRPr lang="ru-RU" sz="1600" b="1" cap="none" spc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37" marR="91437" marT="45723" marB="45723"/>
                </a:tc>
                <a:tc>
                  <a:txBody>
                    <a:bodyPr/>
                    <a:lstStyle/>
                    <a:p>
                      <a:endParaRPr lang="ru-RU" sz="1600" dirty="0" smtClean="0"/>
                    </a:p>
                    <a:p>
                      <a:pPr algn="ctr"/>
                      <a:endParaRPr lang="ru-RU" sz="1600" b="0" cap="none" spc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37" marR="91437" marT="45723" marB="45723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 smtClean="0"/>
                        <a:t>Первые бесплатные транзакции: 1-е полугодие 2020 года.</a:t>
                      </a:r>
                    </a:p>
                    <a:p>
                      <a:pPr algn="ctr"/>
                      <a:endParaRPr lang="ru-RU" sz="1600" b="0" cap="none" spc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37" marR="91437" marT="45723" marB="45723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 smtClean="0"/>
                        <a:t>Первые продажи: конец 2020 года – 1-е полугодие 2021 года.</a:t>
                      </a:r>
                    </a:p>
                    <a:p>
                      <a:pPr algn="ctr"/>
                      <a:endParaRPr lang="ru-RU" sz="1600" b="0" cap="none" spc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37" marR="91437" marT="45723" marB="45723"/>
                </a:tc>
                <a:tc>
                  <a:txBody>
                    <a:bodyPr/>
                    <a:lstStyle/>
                    <a:p>
                      <a:pPr algn="ctr"/>
                      <a:endParaRPr lang="ru-RU" sz="1600" b="0" cap="none" spc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37" marR="91437" marT="45723" marB="45723"/>
                </a:tc>
                <a:tc>
                  <a:txBody>
                    <a:bodyPr/>
                    <a:lstStyle/>
                    <a:p>
                      <a:pPr algn="ctr"/>
                      <a:endParaRPr lang="ru-RU" sz="1600" b="0" cap="none" spc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37" marR="91437" marT="45723" marB="45723"/>
                </a:tc>
                <a:tc>
                  <a:txBody>
                    <a:bodyPr/>
                    <a:lstStyle/>
                    <a:p>
                      <a:pPr algn="ctr"/>
                      <a:endParaRPr lang="ru-RU" sz="1600" b="0" cap="none" spc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37" marR="91437" marT="45723" marB="45723"/>
                </a:tc>
              </a:tr>
            </a:tbl>
          </a:graphicData>
        </a:graphic>
      </p:graphicFrame>
      <p:sp>
        <p:nvSpPr>
          <p:cNvPr id="5" name="Прямоугольник 4">
            <a:extLst>
              <a:ext uri="{FF2B5EF4-FFF2-40B4-BE49-F238E27FC236}">
                <a16:creationId xmlns="" xmlns:a16="http://schemas.microsoft.com/office/drawing/2014/main" id="{E735436B-390F-424A-A7C3-FDBFEDD3A6EB}"/>
              </a:ext>
            </a:extLst>
          </p:cNvPr>
          <p:cNvSpPr/>
          <p:nvPr/>
        </p:nvSpPr>
        <p:spPr>
          <a:xfrm>
            <a:off x="0" y="222850"/>
            <a:ext cx="5172364" cy="51544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solidFill>
                  <a:schemeClr val="tx1"/>
                </a:solidFill>
              </a:rPr>
              <a:t>ЭТАПЫ РЕАЛИЗАЦИИ ПРОДУКТА</a:t>
            </a:r>
          </a:p>
        </p:txBody>
      </p:sp>
      <p:sp>
        <p:nvSpPr>
          <p:cNvPr id="6" name="Прямоугольник 5">
            <a:extLst>
              <a:ext uri="{FF2B5EF4-FFF2-40B4-BE49-F238E27FC236}">
                <a16:creationId xmlns="" xmlns:a16="http://schemas.microsoft.com/office/drawing/2014/main" id="{65282479-61A0-4A38-9C24-03DFD67B23F8}"/>
              </a:ext>
            </a:extLst>
          </p:cNvPr>
          <p:cNvSpPr/>
          <p:nvPr/>
        </p:nvSpPr>
        <p:spPr>
          <a:xfrm>
            <a:off x="2838395" y="5784678"/>
            <a:ext cx="553647" cy="33855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1600" b="1" dirty="0" smtClean="0">
                <a:ln w="0"/>
                <a:solidFill>
                  <a:schemeClr val="bg2">
                    <a:lumMod val="25000"/>
                  </a:schemeClr>
                </a:solidFill>
              </a:rPr>
              <a:t>DEV</a:t>
            </a:r>
            <a:endParaRPr lang="ru-RU" sz="2000" b="1" cap="none" spc="0" dirty="0">
              <a:ln w="0"/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8" name="Прямоугольник 7">
            <a:extLst>
              <a:ext uri="{FF2B5EF4-FFF2-40B4-BE49-F238E27FC236}">
                <a16:creationId xmlns="" xmlns:a16="http://schemas.microsoft.com/office/drawing/2014/main" id="{3BCD4188-D412-448A-A20C-D8EDFC158586}"/>
              </a:ext>
            </a:extLst>
          </p:cNvPr>
          <p:cNvSpPr/>
          <p:nvPr/>
        </p:nvSpPr>
        <p:spPr>
          <a:xfrm>
            <a:off x="4525222" y="5784678"/>
            <a:ext cx="746104" cy="33855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1600" b="1" dirty="0">
                <a:ln w="0"/>
                <a:solidFill>
                  <a:schemeClr val="bg2">
                    <a:lumMod val="25000"/>
                  </a:schemeClr>
                </a:solidFill>
              </a:rPr>
              <a:t>MVP1</a:t>
            </a:r>
            <a:endParaRPr lang="ru-RU" sz="2000" b="1" cap="none" spc="0" dirty="0">
              <a:ln w="0"/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9" name="Прямоугольник 8">
            <a:extLst>
              <a:ext uri="{FF2B5EF4-FFF2-40B4-BE49-F238E27FC236}">
                <a16:creationId xmlns="" xmlns:a16="http://schemas.microsoft.com/office/drawing/2014/main" id="{D9385025-E8BD-4C15-9A91-BD2F4E19444E}"/>
              </a:ext>
            </a:extLst>
          </p:cNvPr>
          <p:cNvSpPr/>
          <p:nvPr/>
        </p:nvSpPr>
        <p:spPr>
          <a:xfrm>
            <a:off x="6685530" y="5784678"/>
            <a:ext cx="851945" cy="33855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1600" b="1" dirty="0">
                <a:ln w="0"/>
                <a:solidFill>
                  <a:schemeClr val="bg2">
                    <a:lumMod val="25000"/>
                  </a:schemeClr>
                </a:solidFill>
              </a:rPr>
              <a:t>MVP2</a:t>
            </a:r>
            <a:endParaRPr lang="ru-RU" sz="2000" b="1" cap="none" spc="0" dirty="0">
              <a:ln w="0"/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10" name="Прямоугольник 9">
            <a:extLst>
              <a:ext uri="{FF2B5EF4-FFF2-40B4-BE49-F238E27FC236}">
                <a16:creationId xmlns="" xmlns:a16="http://schemas.microsoft.com/office/drawing/2014/main" id="{532C0157-DE3F-4DBF-AAC1-7B0253F21C98}"/>
              </a:ext>
            </a:extLst>
          </p:cNvPr>
          <p:cNvSpPr/>
          <p:nvPr/>
        </p:nvSpPr>
        <p:spPr>
          <a:xfrm>
            <a:off x="8502125" y="5784678"/>
            <a:ext cx="678973" cy="33855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1600" b="1" dirty="0">
                <a:ln w="0"/>
                <a:solidFill>
                  <a:schemeClr val="bg2">
                    <a:lumMod val="25000"/>
                  </a:schemeClr>
                </a:solidFill>
              </a:rPr>
              <a:t>FP1</a:t>
            </a:r>
            <a:endParaRPr lang="ru-RU" sz="2000" b="1" cap="none" spc="0" dirty="0">
              <a:ln w="0"/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11" name="Прямоугольник 10">
            <a:extLst>
              <a:ext uri="{FF2B5EF4-FFF2-40B4-BE49-F238E27FC236}">
                <a16:creationId xmlns="" xmlns:a16="http://schemas.microsoft.com/office/drawing/2014/main" id="{732C5854-5C06-4C12-86F4-D27710E04CB3}"/>
              </a:ext>
            </a:extLst>
          </p:cNvPr>
          <p:cNvSpPr/>
          <p:nvPr/>
        </p:nvSpPr>
        <p:spPr>
          <a:xfrm>
            <a:off x="9833443" y="5784678"/>
            <a:ext cx="649347" cy="33855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1600" b="1" dirty="0">
                <a:ln w="0"/>
                <a:solidFill>
                  <a:schemeClr val="bg2">
                    <a:lumMod val="25000"/>
                  </a:schemeClr>
                </a:solidFill>
              </a:rPr>
              <a:t>FP2</a:t>
            </a:r>
            <a:endParaRPr lang="ru-RU" sz="2000" b="1" cap="none" spc="0" dirty="0">
              <a:ln w="0"/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14" name="Прямоугольник 13">
            <a:extLst>
              <a:ext uri="{FF2B5EF4-FFF2-40B4-BE49-F238E27FC236}">
                <a16:creationId xmlns="" xmlns:a16="http://schemas.microsoft.com/office/drawing/2014/main" id="{7B70FEC9-9AEC-4409-ADDC-E36D3D1818B1}"/>
              </a:ext>
            </a:extLst>
          </p:cNvPr>
          <p:cNvSpPr/>
          <p:nvPr/>
        </p:nvSpPr>
        <p:spPr>
          <a:xfrm>
            <a:off x="11693769" y="6342559"/>
            <a:ext cx="498231" cy="515441"/>
          </a:xfrm>
          <a:prstGeom prst="rect">
            <a:avLst/>
          </a:prstGeom>
          <a:solidFill>
            <a:srgbClr val="FF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/>
              <a:t>10</a:t>
            </a:r>
          </a:p>
        </p:txBody>
      </p:sp>
      <p:cxnSp>
        <p:nvCxnSpPr>
          <p:cNvPr id="3" name="Прямая со стрелкой 2"/>
          <p:cNvCxnSpPr/>
          <p:nvPr/>
        </p:nvCxnSpPr>
        <p:spPr>
          <a:xfrm>
            <a:off x="252063" y="5579545"/>
            <a:ext cx="11506202" cy="0"/>
          </a:xfrm>
          <a:prstGeom prst="straightConnector1">
            <a:avLst/>
          </a:prstGeom>
          <a:ln w="38100">
            <a:solidFill>
              <a:srgbClr val="FE9494"/>
            </a:solidFill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4" name="Овал 3"/>
          <p:cNvSpPr/>
          <p:nvPr/>
        </p:nvSpPr>
        <p:spPr>
          <a:xfrm>
            <a:off x="2988219" y="5461011"/>
            <a:ext cx="237067" cy="237067"/>
          </a:xfrm>
          <a:prstGeom prst="ellipse">
            <a:avLst/>
          </a:prstGeom>
          <a:solidFill>
            <a:srgbClr val="FE9494"/>
          </a:solidFill>
          <a:ln>
            <a:solidFill>
              <a:srgbClr val="FE949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Овал 14"/>
          <p:cNvSpPr/>
          <p:nvPr/>
        </p:nvSpPr>
        <p:spPr>
          <a:xfrm>
            <a:off x="4779741" y="5461010"/>
            <a:ext cx="237067" cy="237067"/>
          </a:xfrm>
          <a:prstGeom prst="ellipse">
            <a:avLst/>
          </a:prstGeom>
          <a:solidFill>
            <a:srgbClr val="FE9494"/>
          </a:solidFill>
          <a:ln>
            <a:solidFill>
              <a:srgbClr val="FE949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Овал 15"/>
          <p:cNvSpPr/>
          <p:nvPr/>
        </p:nvSpPr>
        <p:spPr>
          <a:xfrm>
            <a:off x="6984503" y="5461010"/>
            <a:ext cx="237067" cy="237067"/>
          </a:xfrm>
          <a:prstGeom prst="ellipse">
            <a:avLst/>
          </a:prstGeom>
          <a:solidFill>
            <a:srgbClr val="FE9494"/>
          </a:solidFill>
          <a:ln>
            <a:solidFill>
              <a:srgbClr val="FE949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Овал 16"/>
          <p:cNvSpPr/>
          <p:nvPr/>
        </p:nvSpPr>
        <p:spPr>
          <a:xfrm>
            <a:off x="8714612" y="5461010"/>
            <a:ext cx="237067" cy="237067"/>
          </a:xfrm>
          <a:prstGeom prst="ellipse">
            <a:avLst/>
          </a:prstGeom>
          <a:solidFill>
            <a:srgbClr val="FE9494"/>
          </a:solidFill>
          <a:ln>
            <a:solidFill>
              <a:srgbClr val="FE949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Овал 17"/>
          <p:cNvSpPr/>
          <p:nvPr/>
        </p:nvSpPr>
        <p:spPr>
          <a:xfrm>
            <a:off x="10022650" y="5461009"/>
            <a:ext cx="237067" cy="237067"/>
          </a:xfrm>
          <a:prstGeom prst="ellipse">
            <a:avLst/>
          </a:prstGeom>
          <a:solidFill>
            <a:srgbClr val="FE9494"/>
          </a:solidFill>
          <a:ln>
            <a:solidFill>
              <a:srgbClr val="FE949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Пятиугольник 18"/>
          <p:cNvSpPr/>
          <p:nvPr/>
        </p:nvSpPr>
        <p:spPr>
          <a:xfrm rot="5400000">
            <a:off x="2958585" y="5194458"/>
            <a:ext cx="296333" cy="186267"/>
          </a:xfrm>
          <a:prstGeom prst="homePlate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Прямоугольник 19">
            <a:extLst>
              <a:ext uri="{FF2B5EF4-FFF2-40B4-BE49-F238E27FC236}">
                <a16:creationId xmlns="" xmlns:a16="http://schemas.microsoft.com/office/drawing/2014/main" id="{65282479-61A0-4A38-9C24-03DFD67B23F8}"/>
              </a:ext>
            </a:extLst>
          </p:cNvPr>
          <p:cNvSpPr/>
          <p:nvPr/>
        </p:nvSpPr>
        <p:spPr>
          <a:xfrm>
            <a:off x="2239479" y="4803158"/>
            <a:ext cx="1751478" cy="27699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1200" b="1" dirty="0" smtClean="0">
                <a:ln w="0"/>
                <a:solidFill>
                  <a:schemeClr val="bg2">
                    <a:lumMod val="25000"/>
                  </a:schemeClr>
                </a:solidFill>
              </a:rPr>
              <a:t>Текущая стадия</a:t>
            </a:r>
            <a:endParaRPr lang="ru-RU" sz="1600" b="1" cap="none" spc="0" dirty="0">
              <a:ln w="0"/>
              <a:solidFill>
                <a:schemeClr val="bg2">
                  <a:lumMod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8233217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01825" y="2130662"/>
            <a:ext cx="4417032" cy="3736270"/>
          </a:xfrm>
          <a:prstGeom prst="rect">
            <a:avLst/>
          </a:prstGeom>
        </p:spPr>
      </p:pic>
      <p:sp>
        <p:nvSpPr>
          <p:cNvPr id="5" name="Прямоугольник 4">
            <a:extLst>
              <a:ext uri="{FF2B5EF4-FFF2-40B4-BE49-F238E27FC236}">
                <a16:creationId xmlns="" xmlns:a16="http://schemas.microsoft.com/office/drawing/2014/main" id="{7109F64A-56C6-444F-906B-813FBBD841D6}"/>
              </a:ext>
            </a:extLst>
          </p:cNvPr>
          <p:cNvSpPr/>
          <p:nvPr/>
        </p:nvSpPr>
        <p:spPr>
          <a:xfrm>
            <a:off x="0" y="222850"/>
            <a:ext cx="4242619" cy="51544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solidFill>
                  <a:schemeClr val="tx1"/>
                </a:solidFill>
              </a:rPr>
              <a:t>ОСНОВА </a:t>
            </a:r>
            <a:r>
              <a:rPr lang="ru-RU" sz="2400" b="1" dirty="0">
                <a:solidFill>
                  <a:schemeClr val="tx1"/>
                </a:solidFill>
              </a:rPr>
              <a:t>ПРОЕКТА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183243" y="2484762"/>
            <a:ext cx="19558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dirty="0" smtClean="0"/>
              <a:t>Программное обеспечение</a:t>
            </a:r>
            <a:endParaRPr lang="ru-RU" sz="1600" dirty="0"/>
          </a:p>
        </p:txBody>
      </p:sp>
      <p:sp>
        <p:nvSpPr>
          <p:cNvPr id="7" name="TextBox 6"/>
          <p:cNvSpPr txBox="1"/>
          <p:nvPr/>
        </p:nvSpPr>
        <p:spPr>
          <a:xfrm>
            <a:off x="4026374" y="4593188"/>
            <a:ext cx="156128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dirty="0" smtClean="0"/>
              <a:t>Экспертиза качества</a:t>
            </a:r>
            <a:endParaRPr lang="ru-RU" sz="1600" dirty="0"/>
          </a:p>
        </p:txBody>
      </p:sp>
      <p:sp>
        <p:nvSpPr>
          <p:cNvPr id="8" name="TextBox 7"/>
          <p:cNvSpPr txBox="1"/>
          <p:nvPr/>
        </p:nvSpPr>
        <p:spPr>
          <a:xfrm>
            <a:off x="6546192" y="4593187"/>
            <a:ext cx="19558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dirty="0" smtClean="0"/>
              <a:t>Экономика и Логистика</a:t>
            </a:r>
            <a:endParaRPr lang="ru-RU" sz="1600" dirty="0"/>
          </a:p>
        </p:txBody>
      </p:sp>
      <p:sp>
        <p:nvSpPr>
          <p:cNvPr id="10" name="TextBox 9"/>
          <p:cNvSpPr txBox="1"/>
          <p:nvPr/>
        </p:nvSpPr>
        <p:spPr>
          <a:xfrm>
            <a:off x="4310315" y="961111"/>
            <a:ext cx="360005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dirty="0" smtClean="0"/>
              <a:t>Большой опыт в сфере разработки программного обеспечения и менеджмента производственной деятельности.</a:t>
            </a:r>
            <a:endParaRPr lang="ru-RU" sz="1600" dirty="0"/>
          </a:p>
        </p:txBody>
      </p:sp>
      <p:sp>
        <p:nvSpPr>
          <p:cNvPr id="13" name="TextBox 12"/>
          <p:cNvSpPr txBox="1"/>
          <p:nvPr/>
        </p:nvSpPr>
        <p:spPr>
          <a:xfrm>
            <a:off x="451038" y="4772899"/>
            <a:ext cx="319554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 smtClean="0"/>
              <a:t>Профессиональные компетенции в области экспертизы качества продуктов питания и современные технологии оцифровки и анализа результатов экспертизы. </a:t>
            </a:r>
            <a:endParaRPr lang="ru-RU" sz="1600" dirty="0"/>
          </a:p>
        </p:txBody>
      </p:sp>
      <p:sp>
        <p:nvSpPr>
          <p:cNvPr id="14" name="TextBox 13"/>
          <p:cNvSpPr txBox="1"/>
          <p:nvPr/>
        </p:nvSpPr>
        <p:spPr>
          <a:xfrm>
            <a:off x="8685127" y="4774953"/>
            <a:ext cx="311843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 smtClean="0"/>
              <a:t>Профессиональный опыт в сфере экономики и логистики продуктов питания </a:t>
            </a:r>
            <a:r>
              <a:rPr lang="ru-RU" sz="1600" dirty="0"/>
              <a:t>на руководящих должностях </a:t>
            </a:r>
            <a:r>
              <a:rPr lang="ru-RU" sz="1600" dirty="0" smtClean="0"/>
              <a:t>. </a:t>
            </a:r>
            <a:endParaRPr lang="ru-RU" sz="1600" dirty="0"/>
          </a:p>
        </p:txBody>
      </p:sp>
      <p:sp>
        <p:nvSpPr>
          <p:cNvPr id="15" name="Прямоугольник 14">
            <a:extLst>
              <a:ext uri="{FF2B5EF4-FFF2-40B4-BE49-F238E27FC236}">
                <a16:creationId xmlns="" xmlns:a16="http://schemas.microsoft.com/office/drawing/2014/main" id="{7B70FEC9-9AEC-4409-ADDC-E36D3D1818B1}"/>
              </a:ext>
            </a:extLst>
          </p:cNvPr>
          <p:cNvSpPr/>
          <p:nvPr/>
        </p:nvSpPr>
        <p:spPr>
          <a:xfrm>
            <a:off x="11693769" y="6342559"/>
            <a:ext cx="498231" cy="515441"/>
          </a:xfrm>
          <a:prstGeom prst="rect">
            <a:avLst/>
          </a:prstGeom>
          <a:solidFill>
            <a:srgbClr val="FF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/>
              <a:t>11</a:t>
            </a:r>
            <a:endParaRPr lang="ru-RU" sz="2400" b="1" dirty="0"/>
          </a:p>
        </p:txBody>
      </p:sp>
    </p:spTree>
    <p:extLst>
      <p:ext uri="{BB962C8B-B14F-4D97-AF65-F5344CB8AC3E}">
        <p14:creationId xmlns:p14="http://schemas.microsoft.com/office/powerpoint/2010/main" val="110176305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9" name="TextBox 3"/>
          <p:cNvSpPr txBox="1">
            <a:spLocks noChangeArrowheads="1"/>
          </p:cNvSpPr>
          <p:nvPr/>
        </p:nvSpPr>
        <p:spPr bwMode="auto">
          <a:xfrm>
            <a:off x="648565" y="1096564"/>
            <a:ext cx="7919702" cy="2923877"/>
          </a:xfrm>
          <a:prstGeom prst="rect">
            <a:avLst/>
          </a:prstGeom>
          <a:noFill/>
          <a:ln w="25400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/>
          <a:p>
            <a:pPr>
              <a:spcAft>
                <a:spcPts val="2400"/>
              </a:spcAft>
            </a:pPr>
            <a:r>
              <a:rPr lang="ru-RU" altLang="ru-RU" dirty="0"/>
              <a:t>В среде разработки </a:t>
            </a:r>
            <a:r>
              <a:rPr lang="en-US" altLang="ru-RU" dirty="0" err="1"/>
              <a:t>TensorFlow</a:t>
            </a:r>
            <a:r>
              <a:rPr lang="en-US" altLang="ru-RU" dirty="0"/>
              <a:t> </a:t>
            </a:r>
            <a:r>
              <a:rPr lang="ru-RU" altLang="ru-RU" dirty="0"/>
              <a:t>разработан </a:t>
            </a:r>
            <a:r>
              <a:rPr lang="ru-RU" altLang="ru-RU" dirty="0" smtClean="0"/>
              <a:t>алгоритм, </a:t>
            </a:r>
            <a:r>
              <a:rPr lang="ru-RU" altLang="ru-RU" dirty="0"/>
              <a:t>распознающий </a:t>
            </a:r>
            <a:r>
              <a:rPr lang="ru-RU" altLang="ru-RU" dirty="0" smtClean="0"/>
              <a:t>качество </a:t>
            </a:r>
            <a:r>
              <a:rPr lang="ru-RU" altLang="ru-RU" dirty="0"/>
              <a:t>томата в разрезе 3-х </a:t>
            </a:r>
            <a:r>
              <a:rPr lang="ru-RU" altLang="ru-RU" dirty="0" smtClean="0"/>
              <a:t>категорий.  </a:t>
            </a:r>
            <a:endParaRPr lang="en-US" altLang="ru-RU" dirty="0"/>
          </a:p>
          <a:p>
            <a:pPr>
              <a:spcAft>
                <a:spcPts val="2400"/>
              </a:spcAft>
            </a:pPr>
            <a:r>
              <a:rPr lang="ru-RU" altLang="ru-RU" dirty="0"/>
              <a:t>На основе нейронной сети </a:t>
            </a:r>
            <a:r>
              <a:rPr lang="en-US" altLang="ru-RU" dirty="0" err="1"/>
              <a:t>ResNET</a:t>
            </a:r>
            <a:r>
              <a:rPr lang="en-US" altLang="ru-RU" dirty="0"/>
              <a:t> 50 </a:t>
            </a:r>
            <a:r>
              <a:rPr lang="ru-RU" altLang="ru-RU" dirty="0"/>
              <a:t>реализован классификатор, позволяющий с точностью не менее 95% провести классификацию продукции вида хороший/плохой.</a:t>
            </a:r>
            <a:endParaRPr lang="en-US" altLang="ru-RU" dirty="0"/>
          </a:p>
          <a:p>
            <a:pPr>
              <a:spcAft>
                <a:spcPts val="2400"/>
              </a:spcAft>
            </a:pPr>
            <a:r>
              <a:rPr lang="ru-RU" altLang="ru-RU" dirty="0"/>
              <a:t>На основе нейронной сети </a:t>
            </a:r>
            <a:r>
              <a:rPr lang="en-US" altLang="ru-RU" dirty="0" err="1"/>
              <a:t>ResNET</a:t>
            </a:r>
            <a:r>
              <a:rPr lang="en-US" altLang="ru-RU" dirty="0"/>
              <a:t> 50 c </a:t>
            </a:r>
            <a:r>
              <a:rPr lang="ru-RU" altLang="ru-RU" dirty="0"/>
              <a:t>использованием детектора </a:t>
            </a:r>
            <a:r>
              <a:rPr lang="en-US" altLang="ru-RU" dirty="0" err="1"/>
              <a:t>RetinaNET</a:t>
            </a:r>
            <a:r>
              <a:rPr lang="ru-RU" altLang="ru-RU" dirty="0"/>
              <a:t> разработан детектор, способный определять отдельные виды дефектов с высокой степенью точности.</a:t>
            </a:r>
            <a:endParaRPr lang="en-US" altLang="ru-RU" dirty="0"/>
          </a:p>
        </p:txBody>
      </p:sp>
      <p:pic>
        <p:nvPicPr>
          <p:cNvPr id="39940" name="Picture 2" descr="https://www.nvidia.com/content/dam/en-zz/Solutions/Data-Center/tensorflow/TF%20Image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16219" y="1421781"/>
            <a:ext cx="1581010" cy="8891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9941" name="Picture 6" descr="https://cdn4.iconfinder.com/data/icons/scripting-and-programming-languages/512/660277-Python_logo-256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82756" y="2310887"/>
            <a:ext cx="1532165" cy="1532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extBox 3"/>
          <p:cNvSpPr txBox="1">
            <a:spLocks noChangeArrowheads="1"/>
          </p:cNvSpPr>
          <p:nvPr/>
        </p:nvSpPr>
        <p:spPr bwMode="auto">
          <a:xfrm>
            <a:off x="648565" y="4732158"/>
            <a:ext cx="4685435" cy="1384995"/>
          </a:xfrm>
          <a:prstGeom prst="rect">
            <a:avLst/>
          </a:prstGeom>
          <a:noFill/>
          <a:ln w="25400">
            <a:noFill/>
            <a:miter lim="800000"/>
            <a:headEnd/>
            <a:tailEnd/>
          </a:ln>
          <a:extLst/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ru-RU" altLang="ru-RU" sz="1600" dirty="0">
                <a:solidFill>
                  <a:schemeClr val="tx1"/>
                </a:solidFill>
              </a:rPr>
              <a:t>Языки программирования: </a:t>
            </a:r>
            <a:r>
              <a:rPr lang="en-US" altLang="ru-RU" sz="1600" b="1" dirty="0">
                <a:solidFill>
                  <a:schemeClr val="tx1"/>
                </a:solidFill>
              </a:rPr>
              <a:t>Python, Java</a:t>
            </a:r>
            <a:r>
              <a:rPr lang="ru-RU" altLang="ru-RU" sz="1600" b="1" dirty="0">
                <a:solidFill>
                  <a:schemeClr val="tx1"/>
                </a:solidFill>
              </a:rPr>
              <a:t>.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ru-RU" altLang="ru-RU" sz="1600" dirty="0">
                <a:solidFill>
                  <a:schemeClr val="tx1"/>
                </a:solidFill>
              </a:rPr>
              <a:t>Используемые архитектуры нейронных сетей:</a:t>
            </a:r>
            <a:r>
              <a:rPr lang="en-US" altLang="ru-RU" sz="1600" dirty="0">
                <a:solidFill>
                  <a:schemeClr val="tx1"/>
                </a:solidFill>
              </a:rPr>
              <a:t> </a:t>
            </a:r>
            <a:r>
              <a:rPr lang="en-US" altLang="ru-RU" sz="1600" b="1" dirty="0" err="1">
                <a:solidFill>
                  <a:schemeClr val="tx1"/>
                </a:solidFill>
              </a:rPr>
              <a:t>ResNET</a:t>
            </a:r>
            <a:r>
              <a:rPr lang="en-US" altLang="ru-RU" sz="1600" b="1" dirty="0">
                <a:solidFill>
                  <a:schemeClr val="tx1"/>
                </a:solidFill>
              </a:rPr>
              <a:t> 18/34/50/101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ru-RU" altLang="ru-RU" sz="1600" dirty="0">
                <a:solidFill>
                  <a:schemeClr val="tx1"/>
                </a:solidFill>
              </a:rPr>
              <a:t>Детекторы: </a:t>
            </a:r>
            <a:r>
              <a:rPr lang="en-US" altLang="ru-RU" sz="1600" b="1" dirty="0" err="1" smtClean="0">
                <a:solidFill>
                  <a:schemeClr val="tx1"/>
                </a:solidFill>
              </a:rPr>
              <a:t>RetinaNet</a:t>
            </a:r>
            <a:endParaRPr lang="en-US" altLang="ru-RU" sz="1600" dirty="0">
              <a:solidFill>
                <a:schemeClr val="tx1"/>
              </a:solidFill>
            </a:endParaRPr>
          </a:p>
        </p:txBody>
      </p:sp>
      <p:sp>
        <p:nvSpPr>
          <p:cNvPr id="8" name="TextBox 3"/>
          <p:cNvSpPr txBox="1">
            <a:spLocks noChangeArrowheads="1"/>
          </p:cNvSpPr>
          <p:nvPr/>
        </p:nvSpPr>
        <p:spPr bwMode="auto">
          <a:xfrm>
            <a:off x="6024748" y="4732158"/>
            <a:ext cx="5902655" cy="1138773"/>
          </a:xfrm>
          <a:prstGeom prst="rect">
            <a:avLst/>
          </a:prstGeom>
          <a:noFill/>
          <a:ln w="25400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ru-RU" altLang="ru-RU" sz="1600" dirty="0" smtClean="0">
                <a:solidFill>
                  <a:schemeClr val="tx1"/>
                </a:solidFill>
              </a:rPr>
              <a:t>Фреймворки</a:t>
            </a:r>
            <a:r>
              <a:rPr lang="ru-RU" altLang="ru-RU" sz="1600" dirty="0">
                <a:solidFill>
                  <a:schemeClr val="tx1"/>
                </a:solidFill>
              </a:rPr>
              <a:t>: </a:t>
            </a:r>
            <a:r>
              <a:rPr lang="en-US" altLang="ru-RU" sz="1600" b="1" dirty="0">
                <a:solidFill>
                  <a:schemeClr val="tx1"/>
                </a:solidFill>
              </a:rPr>
              <a:t>fast.ai, Flask, </a:t>
            </a:r>
            <a:r>
              <a:rPr lang="en-US" altLang="ru-RU" sz="1600" b="1" dirty="0" err="1">
                <a:solidFill>
                  <a:schemeClr val="tx1"/>
                </a:solidFill>
              </a:rPr>
              <a:t>PyCharm</a:t>
            </a:r>
            <a:r>
              <a:rPr lang="en-US" altLang="ru-RU" sz="1600" b="1" dirty="0">
                <a:solidFill>
                  <a:schemeClr val="tx1"/>
                </a:solidFill>
              </a:rPr>
              <a:t>, </a:t>
            </a:r>
            <a:r>
              <a:rPr lang="en-US" altLang="ru-RU" sz="1600" b="1" dirty="0" err="1">
                <a:solidFill>
                  <a:schemeClr val="tx1"/>
                </a:solidFill>
              </a:rPr>
              <a:t>jupyter</a:t>
            </a:r>
            <a:r>
              <a:rPr lang="en-US" altLang="ru-RU" sz="1600" b="1" dirty="0">
                <a:solidFill>
                  <a:schemeClr val="tx1"/>
                </a:solidFill>
              </a:rPr>
              <a:t> notebook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ru-RU" altLang="ru-RU" sz="1600" dirty="0">
                <a:solidFill>
                  <a:schemeClr val="tx1"/>
                </a:solidFill>
              </a:rPr>
              <a:t>Библиотеки для работы с внешними устройствами: </a:t>
            </a:r>
            <a:r>
              <a:rPr lang="en-US" altLang="ru-RU" sz="1600" b="1" dirty="0">
                <a:solidFill>
                  <a:schemeClr val="tx1"/>
                </a:solidFill>
              </a:rPr>
              <a:t>gphoto2</a:t>
            </a:r>
            <a:endParaRPr lang="ru-RU" altLang="ru-RU" sz="1600" b="1" dirty="0">
              <a:solidFill>
                <a:schemeClr val="tx1"/>
              </a:solidFill>
            </a:endParaRP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ru-RU" altLang="ru-RU" sz="1600" dirty="0">
                <a:solidFill>
                  <a:schemeClr val="tx1"/>
                </a:solidFill>
              </a:rPr>
              <a:t>Система контроля версий: </a:t>
            </a:r>
            <a:r>
              <a:rPr lang="en-US" altLang="ru-RU" sz="1600" b="1" dirty="0" err="1" smtClean="0">
                <a:solidFill>
                  <a:schemeClr val="tx1"/>
                </a:solidFill>
              </a:rPr>
              <a:t>git</a:t>
            </a:r>
            <a:endParaRPr lang="en-US" altLang="ru-RU" sz="1600" dirty="0">
              <a:solidFill>
                <a:schemeClr val="tx1"/>
              </a:solidFill>
            </a:endParaRPr>
          </a:p>
        </p:txBody>
      </p:sp>
      <p:sp>
        <p:nvSpPr>
          <p:cNvPr id="9" name="TextBox 2"/>
          <p:cNvSpPr txBox="1">
            <a:spLocks noChangeArrowheads="1"/>
          </p:cNvSpPr>
          <p:nvPr/>
        </p:nvSpPr>
        <p:spPr bwMode="auto">
          <a:xfrm>
            <a:off x="648565" y="362640"/>
            <a:ext cx="9290685" cy="48013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lnSpc>
                <a:spcPct val="90000"/>
              </a:lnSpc>
              <a:spcBef>
                <a:spcPct val="0"/>
              </a:spcBef>
              <a:buNone/>
              <a:defRPr sz="2800" b="1">
                <a:ea typeface="+mj-ea"/>
                <a:cs typeface="+mj-cs"/>
              </a:defRPr>
            </a:lvl1pPr>
          </a:lstStyle>
          <a:p>
            <a:r>
              <a:rPr lang="ru-RU" altLang="ru-RU" dirty="0" smtClean="0"/>
              <a:t>Результаты </a:t>
            </a:r>
            <a:r>
              <a:rPr lang="ru-RU" altLang="ru-RU" dirty="0"/>
              <a:t>и технологический базис</a:t>
            </a:r>
          </a:p>
        </p:txBody>
      </p:sp>
    </p:spTree>
    <p:extLst>
      <p:ext uri="{BB962C8B-B14F-4D97-AF65-F5344CB8AC3E}">
        <p14:creationId xmlns:p14="http://schemas.microsoft.com/office/powerpoint/2010/main" val="29525738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Рисунок 1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903" y="1380205"/>
            <a:ext cx="11477496" cy="4225001"/>
          </a:xfrm>
          <a:prstGeom prst="rect">
            <a:avLst/>
          </a:prstGeom>
        </p:spPr>
      </p:pic>
      <p:sp>
        <p:nvSpPr>
          <p:cNvPr id="2" name="Прямоугольник 1">
            <a:extLst>
              <a:ext uri="{FF2B5EF4-FFF2-40B4-BE49-F238E27FC236}">
                <a16:creationId xmlns="" xmlns:a16="http://schemas.microsoft.com/office/drawing/2014/main" id="{375C2E38-A9DF-400B-8AAC-8BF564C55A79}"/>
              </a:ext>
            </a:extLst>
          </p:cNvPr>
          <p:cNvSpPr/>
          <p:nvPr/>
        </p:nvSpPr>
        <p:spPr>
          <a:xfrm>
            <a:off x="0" y="222850"/>
            <a:ext cx="4242619" cy="51544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solidFill>
                  <a:schemeClr val="tx1"/>
                </a:solidFill>
              </a:rPr>
              <a:t>ТЕХНОЛОГИИ</a:t>
            </a:r>
          </a:p>
        </p:txBody>
      </p:sp>
      <p:sp>
        <p:nvSpPr>
          <p:cNvPr id="3" name="Прямоугольник 2">
            <a:extLst>
              <a:ext uri="{FF2B5EF4-FFF2-40B4-BE49-F238E27FC236}">
                <a16:creationId xmlns="" xmlns:a16="http://schemas.microsoft.com/office/drawing/2014/main" id="{892AEE4E-12E1-40D6-A540-F0C803794F3C}"/>
              </a:ext>
            </a:extLst>
          </p:cNvPr>
          <p:cNvSpPr/>
          <p:nvPr/>
        </p:nvSpPr>
        <p:spPr>
          <a:xfrm>
            <a:off x="11693769" y="6342559"/>
            <a:ext cx="498231" cy="515441"/>
          </a:xfrm>
          <a:prstGeom prst="rect">
            <a:avLst/>
          </a:prstGeom>
          <a:solidFill>
            <a:srgbClr val="FF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/>
              <a:t>7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="" xmlns:a16="http://schemas.microsoft.com/office/drawing/2014/main" id="{A15DD259-66FC-40C3-802C-2468CE8E6AB7}"/>
              </a:ext>
            </a:extLst>
          </p:cNvPr>
          <p:cNvSpPr txBox="1"/>
          <p:nvPr/>
        </p:nvSpPr>
        <p:spPr>
          <a:xfrm>
            <a:off x="2004632" y="950975"/>
            <a:ext cx="77768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/>
              <a:t>Текущее видение системы</a:t>
            </a: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1149" y="6062430"/>
            <a:ext cx="484926" cy="484926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08286" y="6062430"/>
            <a:ext cx="484926" cy="484926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5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1075" y="6062430"/>
            <a:ext cx="484926" cy="484926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6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34337" y="6010204"/>
            <a:ext cx="487132" cy="487132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7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46653" y="6062430"/>
            <a:ext cx="484926" cy="484926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238055" y="3331579"/>
            <a:ext cx="3056974" cy="1815882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1600" b="1" dirty="0" smtClean="0"/>
              <a:t>ANN </a:t>
            </a:r>
            <a:r>
              <a:rPr lang="ru-RU" sz="1600" b="1" dirty="0" smtClean="0"/>
              <a:t>экспертиза</a:t>
            </a:r>
          </a:p>
          <a:p>
            <a:r>
              <a:rPr lang="ru-RU" sz="1200" dirty="0" smtClean="0"/>
              <a:t>Две </a:t>
            </a:r>
            <a:r>
              <a:rPr lang="ru-RU" sz="1200" dirty="0"/>
              <a:t>последовательно </a:t>
            </a:r>
            <a:r>
              <a:rPr lang="ru-RU" sz="1200" dirty="0" smtClean="0"/>
              <a:t>используемые нейронные сети:</a:t>
            </a:r>
            <a:endParaRPr lang="ru-RU" sz="1200" dirty="0"/>
          </a:p>
          <a:p>
            <a:endParaRPr lang="ru-RU" sz="1200" dirty="0" smtClean="0"/>
          </a:p>
          <a:p>
            <a:r>
              <a:rPr lang="ru-RU" sz="1200" dirty="0" smtClean="0"/>
              <a:t>1-я сеть </a:t>
            </a:r>
            <a:r>
              <a:rPr lang="ru-RU" sz="1200" dirty="0"/>
              <a:t>– бинарный классификатор, способный определить наличие </a:t>
            </a:r>
            <a:r>
              <a:rPr lang="ru-RU" sz="1200" dirty="0" smtClean="0"/>
              <a:t>дефектов.</a:t>
            </a:r>
          </a:p>
          <a:p>
            <a:endParaRPr lang="ru-RU" sz="1200" dirty="0"/>
          </a:p>
          <a:p>
            <a:r>
              <a:rPr lang="ru-RU" sz="1200" dirty="0" smtClean="0"/>
              <a:t>2-я сеть </a:t>
            </a:r>
            <a:r>
              <a:rPr lang="ru-RU" sz="1200" dirty="0"/>
              <a:t>– детектор, указывающий расположение и тип дефекта на плоде.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574679" y="6117756"/>
            <a:ext cx="101181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В плане:</a:t>
            </a:r>
            <a:endParaRPr lang="ru-RU" dirty="0"/>
          </a:p>
        </p:txBody>
      </p:sp>
      <p:cxnSp>
        <p:nvCxnSpPr>
          <p:cNvPr id="18" name="Прямая соединительная линия 17"/>
          <p:cNvCxnSpPr/>
          <p:nvPr/>
        </p:nvCxnSpPr>
        <p:spPr>
          <a:xfrm>
            <a:off x="996882" y="5808617"/>
            <a:ext cx="10014857" cy="0"/>
          </a:xfrm>
          <a:prstGeom prst="line">
            <a:avLst/>
          </a:prstGeom>
          <a:ln w="19050">
            <a:prstDash val="lgDashDotDot"/>
          </a:ln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pic>
        <p:nvPicPr>
          <p:cNvPr id="20" name="Рисунок 19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0149749" y="3867141"/>
            <a:ext cx="1723980" cy="17380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0135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="" xmlns:a16="http://schemas.microsoft.com/office/drawing/2014/main" id="{6539707C-08E0-4748-B28C-8F3AF647137E}"/>
              </a:ext>
            </a:extLst>
          </p:cNvPr>
          <p:cNvSpPr/>
          <p:nvPr/>
        </p:nvSpPr>
        <p:spPr>
          <a:xfrm>
            <a:off x="0" y="222850"/>
            <a:ext cx="4242619" cy="51544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solidFill>
                  <a:schemeClr val="tx1"/>
                </a:solidFill>
              </a:rPr>
              <a:t>КОМАНДА</a:t>
            </a:r>
          </a:p>
        </p:txBody>
      </p:sp>
      <p:graphicFrame>
        <p:nvGraphicFramePr>
          <p:cNvPr id="4" name="Таблица 3">
            <a:extLst>
              <a:ext uri="{FF2B5EF4-FFF2-40B4-BE49-F238E27FC236}">
                <a16:creationId xmlns="" xmlns:a16="http://schemas.microsoft.com/office/drawing/2014/main" id="{8D2D5647-247B-43C2-9DEB-377E44FFA777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324823" y="905933"/>
          <a:ext cx="11677328" cy="5775960"/>
        </p:xfrm>
        <a:graphic>
          <a:graphicData uri="http://schemas.openxmlformats.org/drawingml/2006/table">
            <a:tbl>
              <a:tblPr firstRow="1" bandRow="1">
                <a:tableStyleId>{5DA37D80-6434-44D0-A028-1B22A696006F}</a:tableStyleId>
              </a:tblPr>
              <a:tblGrid>
                <a:gridCol w="1601995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1527582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2040467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6507284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</a:tblGrid>
              <a:tr h="406066">
                <a:tc>
                  <a:txBody>
                    <a:bodyPr/>
                    <a:lstStyle/>
                    <a:p>
                      <a:pPr algn="ctr"/>
                      <a:r>
                        <a:rPr lang="ru-RU" sz="1050" dirty="0"/>
                        <a:t>ФИО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50"/>
                        <a:t>Роль в проекте, должность</a:t>
                      </a:r>
                      <a:endParaRPr lang="ru-RU" sz="105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50" dirty="0"/>
                        <a:t>Обязанности в проекте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dirty="0"/>
                        <a:t>Образование и </a:t>
                      </a:r>
                      <a:r>
                        <a:rPr lang="ru-RU" sz="1050" dirty="0" smtClean="0"/>
                        <a:t>опыт</a:t>
                      </a:r>
                      <a:endParaRPr lang="ru-RU" sz="1050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428992">
                <a:tc>
                  <a:txBody>
                    <a:bodyPr/>
                    <a:lstStyle/>
                    <a:p>
                      <a:r>
                        <a:rPr lang="ru-RU" sz="1050" b="1" i="0" u="none" strike="noStrike" kern="1200" baseline="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Карулин</a:t>
                      </a:r>
                      <a:r>
                        <a:rPr lang="ru-RU" sz="1050" b="1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Сергей Алексеевич</a:t>
                      </a:r>
                      <a:endParaRPr lang="ru-RU" sz="1050" b="1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050" b="0" i="0" u="none" strike="noStrik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Куратор проекта</a:t>
                      </a:r>
                      <a:endParaRPr lang="ru-RU" sz="105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ru-RU" sz="105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Хранитель концепции, представление проекта на международной арене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ru-RU" sz="1050" b="0" i="0" u="none" strike="noStrike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Опыт в сфере разработки программного обеспечения с 2003 года в том числе в разработке экспертных систем и систем машинного зрения.</a:t>
                      </a:r>
                      <a:endParaRPr lang="ru-RU" sz="1050" b="0" i="0" u="none" strike="noStrike" kern="1200" baseline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341106">
                <a:tc>
                  <a:txBody>
                    <a:bodyPr/>
                    <a:lstStyle/>
                    <a:p>
                      <a:r>
                        <a:rPr lang="ru-RU" sz="1050" b="1" i="0" u="none" strike="noStrike" kern="1200" baseline="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Недашковский</a:t>
                      </a:r>
                      <a:r>
                        <a:rPr lang="ru-RU" sz="1050" b="1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Захар Павлович</a:t>
                      </a:r>
                      <a:endParaRPr lang="ru-RU" sz="1050" b="1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05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Ведущий инженер-</a:t>
                      </a:r>
                    </a:p>
                    <a:p>
                      <a:r>
                        <a:rPr lang="ru-RU" sz="105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Аналитик</a:t>
                      </a:r>
                      <a:endParaRPr lang="ru-RU" sz="105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ru-RU" sz="105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Проектировка систем и контроль на всех стадиях реализации. Анализ данных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93663" indent="0"/>
                      <a:r>
                        <a:rPr lang="ru-RU" sz="1050" b="0" i="0" u="none" strike="noStrike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Руководитель разработки программного обеспечения. Выступал в роли архитектора и главного инженера программных продуктов, обеспечивающих контроль состояния инфраструктуры ТРЦ МЕГА, мониторинг и прогнозирование показателей социально-экономического развития Краснодарского края, мониторинг состояния городской инфраструктуры Краснодара. Автор программных продуктов лауреатов Российских конкурсов </a:t>
                      </a:r>
                      <a:r>
                        <a:rPr lang="ru-RU" sz="1050" b="0" i="0" u="none" strike="noStrike" kern="1200" baseline="0" dirty="0" err="1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Проф</a:t>
                      </a:r>
                      <a:r>
                        <a:rPr lang="ru-RU" sz="1050" b="0" i="0" u="none" strike="noStrike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-IT (дважды в 2016 и 2017 годах) и Лучшие информационно-аналитические инструменты Аналитического центра при Правительстве РФ (в 2016 году).</a:t>
                      </a:r>
                      <a:endParaRPr lang="ru-RU" sz="1050" b="0" i="0" u="none" strike="noStrike" kern="1200" baseline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7620" marR="7620" marT="7620" marB="0"/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341106">
                <a:tc>
                  <a:txBody>
                    <a:bodyPr/>
                    <a:lstStyle/>
                    <a:p>
                      <a:r>
                        <a:rPr lang="ru-RU" sz="1050" b="1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Глухов Владимир Евгеньевич</a:t>
                      </a:r>
                      <a:endParaRPr lang="ru-RU" sz="1050" b="1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050" b="0" i="0" u="none" strike="noStrik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Программист </a:t>
                      </a:r>
                      <a:r>
                        <a:rPr lang="en-US" sz="1050" b="0" i="0" u="none" strike="noStrik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AI</a:t>
                      </a:r>
                      <a:endParaRPr lang="ru-RU" sz="105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ru-RU" sz="105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Разработка программного обеспечения и обучение алгоритмов нейронных сетей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87313" indent="0" algn="l" defTabSz="914400" rtl="0" eaLnBrk="1" fontAlgn="b" latinLnBrk="0" hangingPunct="1"/>
                      <a:r>
                        <a:rPr lang="ru-RU" sz="105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Высшее образование по специальности «Компьютерная безопасность</a:t>
                      </a:r>
                      <a:r>
                        <a:rPr lang="ru-RU" sz="1050" b="0" i="0" u="none" strike="noStrike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». Опыт программирования 5 лет в том числе с технологиями искусственного интеллекта.</a:t>
                      </a:r>
                      <a:endParaRPr lang="ru-RU" sz="1050" b="0" i="0" u="none" strike="noStrike" kern="1200" baseline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7620" marR="7620" marT="7620" marB="0"/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341106">
                <a:tc>
                  <a:txBody>
                    <a:bodyPr/>
                    <a:lstStyle/>
                    <a:p>
                      <a:r>
                        <a:rPr lang="ru-RU" sz="1050" b="1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Мотыгина Анастасия Валентиновна</a:t>
                      </a:r>
                      <a:endParaRPr lang="ru-RU" sz="1050" b="1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05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Эксперт качества</a:t>
                      </a:r>
                    </a:p>
                    <a:p>
                      <a:r>
                        <a:rPr lang="ru-RU" sz="105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продуктов </a:t>
                      </a:r>
                      <a:r>
                        <a:rPr lang="ru-RU" sz="1050" b="0" i="0" u="none" strike="noStrike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питания</a:t>
                      </a:r>
                      <a:endParaRPr lang="ru-RU" sz="105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ru-RU" sz="105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Сбор данных о результатах оценки качества продукции и перевод данных в цифровой вид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ru-RU" sz="1050" b="0" i="0" u="none" strike="noStrike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10-лет опыта работы в экспертизе качества продуктов питания, из них 9 лет работает с качеством свежих фруктов и овощей. Имеет опыт работы в научно-исследовательских лабораториях, в том числе и в разработке стандартов на пищевые продукты. Имеет ученую степень кандидат технических наук.</a:t>
                      </a:r>
                      <a:endParaRPr lang="ru-RU" sz="1050" b="0" i="0" u="none" strike="noStrike" kern="1200" baseline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341106">
                <a:tc>
                  <a:txBody>
                    <a:bodyPr/>
                    <a:lstStyle/>
                    <a:p>
                      <a:r>
                        <a:rPr lang="ru-RU" sz="1050" b="1" i="0" u="none" strike="noStrike" kern="1200" baseline="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Прийма</a:t>
                      </a:r>
                      <a:r>
                        <a:rPr lang="ru-RU" sz="1050" b="1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Вадим Витальевич</a:t>
                      </a:r>
                      <a:endParaRPr lang="ru-RU" sz="105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050" b="0" i="0" u="none" strike="noStrik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Инженер</a:t>
                      </a:r>
                      <a:endParaRPr lang="ru-RU" sz="105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ru-RU" sz="105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Проектирование, сборка и настройка съемочного оборудования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050" b="0" i="0" u="none" strike="noStrike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Опыт работы ведения проектов по направлению технологий склада и управления качеством товара. Занимался внедрением проектов позволяющих сохранять качество </a:t>
                      </a:r>
                      <a:r>
                        <a:rPr lang="ru-RU" sz="1050" b="0" i="0" u="none" strike="noStrike" kern="1200" baseline="0" dirty="0" err="1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плодо</a:t>
                      </a:r>
                      <a:r>
                        <a:rPr lang="ru-RU" sz="1050" b="0" i="0" u="none" strike="noStrike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-овощной группы: модифицированная среда </a:t>
                      </a:r>
                      <a:r>
                        <a:rPr lang="ru-RU" sz="1050" b="0" i="0" u="none" strike="noStrike" kern="1200" baseline="0" dirty="0" err="1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Xtend</a:t>
                      </a:r>
                      <a:r>
                        <a:rPr lang="ru-RU" sz="1050" b="0" i="0" u="none" strike="noStrike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ru-RU" sz="1050" b="0" i="0" u="none" strike="noStrike" kern="1200" baseline="0" dirty="0" err="1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SmartFresh</a:t>
                      </a:r>
                      <a:r>
                        <a:rPr lang="ru-RU" sz="1050" b="0" i="0" u="none" strike="noStrike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, промышленный туман.</a:t>
                      </a:r>
                      <a:endParaRPr lang="ru-RU" sz="1050" b="0" i="0" u="none" strike="noStrike" kern="1200" baseline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  <a:tr h="341106">
                <a:tc>
                  <a:txBody>
                    <a:bodyPr/>
                    <a:lstStyle/>
                    <a:p>
                      <a:r>
                        <a:rPr lang="ru-RU" sz="1050" b="1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Павлов Артем Юрьевич</a:t>
                      </a:r>
                      <a:endParaRPr lang="ru-RU" sz="105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050" b="0" i="0" u="none" strike="noStrik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Бизнес-аналитик</a:t>
                      </a:r>
                      <a:endParaRPr lang="ru-RU" sz="105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ru-RU" sz="105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Анализ рынка, бизнес анализ, маркетинг проекта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ru-RU" sz="1050" b="0" i="0" u="none" strike="noStrike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Имеет опыт на руководящих позициях по направлениям: выстраивание температурной цепочки поставки овощей и фруктов; разработка и внедрение инструментов для приемки и оценки</a:t>
                      </a:r>
                    </a:p>
                    <a:p>
                      <a:pPr marL="0" algn="l" defTabSz="914400" rtl="0" eaLnBrk="1" latinLnBrk="0" hangingPunct="1"/>
                      <a:r>
                        <a:rPr lang="ru-RU" sz="1050" b="0" i="0" u="none" strike="noStrike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качества продукции в ритейле; управление процессами распределения и доставки импортной продукции овощей и фруктов от производителей до получателей на территории Российской Федерации.</a:t>
                      </a:r>
                      <a:endParaRPr lang="ru-RU" sz="1050" b="0" i="0" u="none" strike="noStrike" kern="1200" baseline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6"/>
                  </a:ext>
                </a:extLst>
              </a:tr>
              <a:tr h="341106">
                <a:tc>
                  <a:txBody>
                    <a:bodyPr/>
                    <a:lstStyle/>
                    <a:p>
                      <a:r>
                        <a:rPr lang="ru-RU" sz="1050" b="1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Некрасов Евгений Сергеевич</a:t>
                      </a:r>
                      <a:endParaRPr lang="ru-RU" sz="105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050" b="0" i="0" u="none" strike="noStrik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Директор проекта</a:t>
                      </a:r>
                      <a:endParaRPr lang="ru-RU" sz="105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ru-RU" sz="105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Бизнес анализ, финансовое планирование, формирование концепции развития проекта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ru-RU" sz="1050" b="0" i="0" u="none" strike="noStrike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Топ-менеджер, имеющий семилетний опыт в управлении логистики компании Магнит. Занимал должности директора по экономике блока логистики, директора по транспорту, директора по складской логистике, заместителя Генерального директора по логистике.</a:t>
                      </a:r>
                      <a:endParaRPr lang="ru-RU" sz="1050" b="0" i="0" u="none" strike="noStrike" kern="1200" baseline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7"/>
                  </a:ext>
                </a:extLst>
              </a:tr>
              <a:tr h="341106">
                <a:tc>
                  <a:txBody>
                    <a:bodyPr/>
                    <a:lstStyle/>
                    <a:p>
                      <a:r>
                        <a:rPr lang="ru-RU" sz="1050" b="1" dirty="0"/>
                        <a:t>Яцковский Станислав Владимирович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050"/>
                        <a:t>Руководитель проекта</a:t>
                      </a:r>
                      <a:endParaRPr lang="ru-RU" sz="105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ru-RU" sz="105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Менеджмент проекта, составление плана работ, контроль достижения </a:t>
                      </a:r>
                      <a:r>
                        <a:rPr lang="en-US" sz="105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KPI</a:t>
                      </a:r>
                      <a:endParaRPr lang="ru-RU" sz="1050" b="0" i="0" u="none" strike="noStrike" kern="1200" baseline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87313" indent="0" algn="l" defTabSz="914400" rtl="0" eaLnBrk="1" fontAlgn="b" latinLnBrk="0" hangingPunct="1"/>
                      <a:r>
                        <a:rPr lang="ru-RU" sz="1050" b="0" i="0" u="none" strike="noStrike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Обладает 7 летним опытом в сфере менеджмента процессов разработки и</a:t>
                      </a:r>
                    </a:p>
                    <a:p>
                      <a:pPr marL="87313" indent="0" algn="l" defTabSz="914400" rtl="0" eaLnBrk="1" fontAlgn="b" latinLnBrk="0" hangingPunct="1"/>
                      <a:r>
                        <a:rPr lang="ru-RU" sz="1050" b="0" i="0" u="none" strike="noStrike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запуска в эксплуатацию программных продуктов. Управлял процессом разработки и</a:t>
                      </a:r>
                    </a:p>
                    <a:p>
                      <a:pPr marL="87313" indent="0" algn="l" defTabSz="914400" rtl="0" eaLnBrk="1" fontAlgn="b" latinLnBrk="0" hangingPunct="1"/>
                      <a:r>
                        <a:rPr lang="ru-RU" sz="1050" b="0" i="0" u="none" strike="noStrike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запуска в эксплуатацию более 10 ИТ-проектов для государственного заказчика и 5 для частного</a:t>
                      </a:r>
                    </a:p>
                    <a:p>
                      <a:pPr marL="87313" indent="0" algn="l" defTabSz="914400" rtl="0" eaLnBrk="1" fontAlgn="b" latinLnBrk="0" hangingPunct="1"/>
                      <a:r>
                        <a:rPr lang="ru-RU" sz="1050" b="0" i="0" u="none" strike="noStrike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заказчика. Обладатель знака отличия «Национальное достояние».</a:t>
                      </a:r>
                      <a:endParaRPr lang="ru-RU" sz="1050" b="0" i="0" u="none" strike="noStrike" kern="1200" baseline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7620" marR="7620" marT="7620" marB="0"/>
                </a:tc>
                <a:extLst>
                  <a:ext uri="{0D108BD9-81ED-4DB2-BD59-A6C34878D82A}">
                    <a16:rowId xmlns="" xmlns:a16="http://schemas.microsoft.com/office/drawing/2014/main" val="1055853346"/>
                  </a:ext>
                </a:extLst>
              </a:tr>
            </a:tbl>
          </a:graphicData>
        </a:graphic>
      </p:graphicFrame>
      <p:sp>
        <p:nvSpPr>
          <p:cNvPr id="3" name="Прямоугольник 2">
            <a:extLst>
              <a:ext uri="{FF2B5EF4-FFF2-40B4-BE49-F238E27FC236}">
                <a16:creationId xmlns="" xmlns:a16="http://schemas.microsoft.com/office/drawing/2014/main" id="{9F34478C-EC40-4CE7-88FF-B38CEF461565}"/>
              </a:ext>
            </a:extLst>
          </p:cNvPr>
          <p:cNvSpPr/>
          <p:nvPr/>
        </p:nvSpPr>
        <p:spPr>
          <a:xfrm>
            <a:off x="11693769" y="6342559"/>
            <a:ext cx="498231" cy="515441"/>
          </a:xfrm>
          <a:prstGeom prst="rect">
            <a:avLst/>
          </a:prstGeom>
          <a:solidFill>
            <a:srgbClr val="FF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/>
              <a:t>12</a:t>
            </a:r>
            <a:endParaRPr lang="ru-RU" sz="2400" b="1" dirty="0"/>
          </a:p>
        </p:txBody>
      </p:sp>
    </p:spTree>
    <p:extLst>
      <p:ext uri="{BB962C8B-B14F-4D97-AF65-F5344CB8AC3E}">
        <p14:creationId xmlns:p14="http://schemas.microsoft.com/office/powerpoint/2010/main" val="67114640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4294967295"/>
          </p:nvPr>
        </p:nvSpPr>
        <p:spPr>
          <a:xfrm>
            <a:off x="569128" y="1192769"/>
            <a:ext cx="6263918" cy="4351338"/>
          </a:xfrm>
        </p:spPr>
        <p:txBody>
          <a:bodyPr vert="horz" lIns="91440" tIns="45720" rIns="91440" bIns="45720" rtlCol="0">
            <a:noAutofit/>
          </a:bodyPr>
          <a:lstStyle/>
          <a:p>
            <a:pPr>
              <a:spcAft>
                <a:spcPts val="1200"/>
              </a:spcAft>
              <a:buSzPct val="80000"/>
              <a:buBlip>
                <a:blip r:embed="rId2"/>
              </a:buBlip>
            </a:pPr>
            <a:r>
              <a:rPr lang="ru-RU" sz="1600" dirty="0" smtClean="0"/>
              <a:t>Разработано оборудование для получения качественных фотоснимков.</a:t>
            </a:r>
          </a:p>
          <a:p>
            <a:pPr>
              <a:spcAft>
                <a:spcPts val="1200"/>
              </a:spcAft>
              <a:buSzPct val="80000"/>
              <a:buBlip>
                <a:blip r:embed="rId2"/>
              </a:buBlip>
            </a:pPr>
            <a:r>
              <a:rPr lang="ru-RU" sz="1600" dirty="0" smtClean="0"/>
              <a:t>Сформирован экспертный блок для оценки качества фруктов и овощей.</a:t>
            </a:r>
          </a:p>
          <a:p>
            <a:pPr>
              <a:spcAft>
                <a:spcPts val="1200"/>
              </a:spcAft>
              <a:buSzPct val="80000"/>
              <a:buBlip>
                <a:blip r:embed="rId2"/>
              </a:buBlip>
            </a:pPr>
            <a:r>
              <a:rPr lang="ru-RU" sz="1600" dirty="0" smtClean="0"/>
              <a:t>Непрерывно ведется сбор данных для машинного обучения.</a:t>
            </a:r>
            <a:endParaRPr lang="ru-RU" sz="1600" dirty="0"/>
          </a:p>
          <a:p>
            <a:pPr>
              <a:spcAft>
                <a:spcPts val="1200"/>
              </a:spcAft>
              <a:buSzPct val="80000"/>
              <a:buBlip>
                <a:blip r:embed="rId2"/>
              </a:buBlip>
            </a:pPr>
            <a:r>
              <a:rPr lang="ru-RU" sz="1600" dirty="0" smtClean="0"/>
              <a:t>Разработан софт, для оценки качества фруктов и овощей.</a:t>
            </a:r>
            <a:endParaRPr lang="ru-RU" sz="1600" dirty="0"/>
          </a:p>
          <a:p>
            <a:pPr>
              <a:spcAft>
                <a:spcPts val="1200"/>
              </a:spcAft>
              <a:buSzPct val="80000"/>
              <a:buBlip>
                <a:blip r:embed="rId2"/>
              </a:buBlip>
            </a:pPr>
            <a:r>
              <a:rPr lang="ru-RU" sz="1600" dirty="0" smtClean="0"/>
              <a:t>Разработан виртуальный личный кабинет эксперта-приемщика.</a:t>
            </a:r>
          </a:p>
          <a:p>
            <a:pPr>
              <a:spcAft>
                <a:spcPts val="1200"/>
              </a:spcAft>
              <a:buSzPct val="80000"/>
              <a:buBlip>
                <a:blip r:embed="rId2"/>
              </a:buBlip>
            </a:pPr>
            <a:r>
              <a:rPr lang="ru-RU" sz="1600" dirty="0" smtClean="0"/>
              <a:t>Автоматизирован процесс формирования отчета с результатами экспертизы.</a:t>
            </a:r>
          </a:p>
          <a:p>
            <a:pPr>
              <a:spcAft>
                <a:spcPts val="1200"/>
              </a:spcAft>
              <a:buSzPct val="80000"/>
              <a:buBlip>
                <a:blip r:embed="rId2"/>
              </a:buBlip>
            </a:pPr>
            <a:r>
              <a:rPr lang="ru-RU" sz="1600" b="1" dirty="0" smtClean="0"/>
              <a:t>Достигнута точность: 96% по категории качества, 43% по дефектам.</a:t>
            </a:r>
          </a:p>
          <a:p>
            <a:pPr>
              <a:spcAft>
                <a:spcPts val="1200"/>
              </a:spcAft>
              <a:buSzPct val="80000"/>
              <a:buBlip>
                <a:blip r:embed="rId2"/>
              </a:buBlip>
            </a:pPr>
            <a:endParaRPr lang="ru-RU" sz="1600" dirty="0"/>
          </a:p>
        </p:txBody>
      </p:sp>
      <p:pic>
        <p:nvPicPr>
          <p:cNvPr id="8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9128" y="5626895"/>
            <a:ext cx="1952625" cy="733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2" descr="http://www.oecd.org/media/oecdorg/styleassets/images/header/logooecd_en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97279" y="5728495"/>
            <a:ext cx="1720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00453" y="3870170"/>
            <a:ext cx="4649062" cy="2472389"/>
          </a:xfrm>
          <a:prstGeom prst="rect">
            <a:avLst/>
          </a:prstGeom>
        </p:spPr>
      </p:pic>
      <p:pic>
        <p:nvPicPr>
          <p:cNvPr id="10" name="Рисунок 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03952" y="1007002"/>
            <a:ext cx="1945563" cy="26894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Прямоугольник 11">
            <a:extLst>
              <a:ext uri="{FF2B5EF4-FFF2-40B4-BE49-F238E27FC236}">
                <a16:creationId xmlns="" xmlns:a16="http://schemas.microsoft.com/office/drawing/2014/main" id="{6539707C-08E0-4748-B28C-8F3AF647137E}"/>
              </a:ext>
            </a:extLst>
          </p:cNvPr>
          <p:cNvSpPr/>
          <p:nvPr/>
        </p:nvSpPr>
        <p:spPr>
          <a:xfrm>
            <a:off x="0" y="222850"/>
            <a:ext cx="4242619" cy="51544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solidFill>
                  <a:schemeClr val="tx1"/>
                </a:solidFill>
              </a:rPr>
              <a:t>ТЕКУЩИЙ СТАТУС ПРОЕКТА</a:t>
            </a:r>
            <a:endParaRPr lang="ru-RU" sz="2400" b="1" dirty="0">
              <a:solidFill>
                <a:schemeClr val="tx1"/>
              </a:solidFill>
            </a:endParaRPr>
          </a:p>
        </p:txBody>
      </p:sp>
      <p:sp>
        <p:nvSpPr>
          <p:cNvPr id="13" name="Прямоугольник 12">
            <a:extLst>
              <a:ext uri="{FF2B5EF4-FFF2-40B4-BE49-F238E27FC236}">
                <a16:creationId xmlns="" xmlns:a16="http://schemas.microsoft.com/office/drawing/2014/main" id="{9F34478C-EC40-4CE7-88FF-B38CEF461565}"/>
              </a:ext>
            </a:extLst>
          </p:cNvPr>
          <p:cNvSpPr/>
          <p:nvPr/>
        </p:nvSpPr>
        <p:spPr>
          <a:xfrm>
            <a:off x="11693769" y="6342559"/>
            <a:ext cx="498231" cy="515441"/>
          </a:xfrm>
          <a:prstGeom prst="rect">
            <a:avLst/>
          </a:prstGeom>
          <a:solidFill>
            <a:srgbClr val="FF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/>
              <a:t>13</a:t>
            </a:r>
            <a:endParaRPr lang="ru-RU" sz="2400" b="1" dirty="0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934651" y="1007002"/>
            <a:ext cx="2667696" cy="26894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34023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15151" y="1064400"/>
            <a:ext cx="4972050" cy="5166555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817674" y="1787803"/>
            <a:ext cx="212590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>
                <a:ea typeface="Roboto" panose="02000000000000000000" pitchFamily="2" charset="0"/>
                <a:cs typeface="Roboto" panose="02000000000000000000" pitchFamily="2" charset="0"/>
              </a:rPr>
              <a:t>ООО «</a:t>
            </a:r>
            <a:r>
              <a:rPr lang="ru-RU" dirty="0" err="1">
                <a:ea typeface="Roboto" panose="02000000000000000000" pitchFamily="2" charset="0"/>
                <a:cs typeface="Roboto" panose="02000000000000000000" pitchFamily="2" charset="0"/>
              </a:rPr>
              <a:t>НейроФреш</a:t>
            </a:r>
            <a:r>
              <a:rPr lang="ru-RU" dirty="0">
                <a:ea typeface="Roboto" panose="02000000000000000000" pitchFamily="2" charset="0"/>
                <a:cs typeface="Roboto" panose="02000000000000000000" pitchFamily="2" charset="0"/>
              </a:rPr>
              <a:t>»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830092" y="2312200"/>
            <a:ext cx="37719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  <a:defRPr/>
            </a:pPr>
            <a:r>
              <a:rPr lang="ru-RU" altLang="ru-RU" sz="1200" dirty="0" smtClean="0"/>
              <a:t>Адрес: 350033</a:t>
            </a:r>
            <a:r>
              <a:rPr lang="ru-RU" altLang="ru-RU" sz="1200" dirty="0"/>
              <a:t>, </a:t>
            </a:r>
            <a:r>
              <a:rPr lang="ru-RU" altLang="ru-RU" sz="1200" dirty="0" smtClean="0"/>
              <a:t>Россия, </a:t>
            </a:r>
            <a:r>
              <a:rPr lang="ru-RU" altLang="ru-RU" sz="1200" dirty="0"/>
              <a:t>Краснодарский, Краснодар, </a:t>
            </a:r>
            <a:r>
              <a:rPr lang="ru-RU" altLang="ru-RU" sz="1200" dirty="0" smtClean="0"/>
              <a:t>ул. </a:t>
            </a:r>
            <a:r>
              <a:rPr lang="ru-RU" altLang="ru-RU" sz="1200" dirty="0"/>
              <a:t>Ставропольская, д. 45, оф 604</a:t>
            </a:r>
          </a:p>
        </p:txBody>
      </p:sp>
      <p:sp>
        <p:nvSpPr>
          <p:cNvPr id="14" name="Rectangle 21">
            <a:extLst>
              <a:ext uri="{FF2B5EF4-FFF2-40B4-BE49-F238E27FC236}">
                <a16:creationId xmlns:a16="http://schemas.microsoft.com/office/drawing/2014/main" xmlns="" id="{79FE5283-B009-4EE3-A9B2-2F7A4D62AD40}"/>
              </a:ext>
            </a:extLst>
          </p:cNvPr>
          <p:cNvSpPr/>
          <p:nvPr/>
        </p:nvSpPr>
        <p:spPr>
          <a:xfrm>
            <a:off x="833480" y="1146117"/>
            <a:ext cx="4114507" cy="43088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ru-RU" altLang="ru-RU" sz="2800" b="1" dirty="0" smtClean="0">
                <a:solidFill>
                  <a:schemeClr val="tx1">
                    <a:lumMod val="95000"/>
                    <a:lumOff val="5000"/>
                  </a:schemeClr>
                </a:solidFill>
                <a:ea typeface="Roboto" panose="02000000000000000000" pitchFamily="2" charset="0"/>
                <a:cs typeface="Roboto" panose="02000000000000000000" pitchFamily="2" charset="0"/>
              </a:rPr>
              <a:t>Контакты</a:t>
            </a:r>
          </a:p>
        </p:txBody>
      </p:sp>
      <p:sp>
        <p:nvSpPr>
          <p:cNvPr id="15" name="Прямоугольник 14"/>
          <p:cNvSpPr/>
          <p:nvPr/>
        </p:nvSpPr>
        <p:spPr>
          <a:xfrm>
            <a:off x="770578" y="3769095"/>
            <a:ext cx="466063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0"/>
              </a:spcAft>
              <a:defRPr/>
            </a:pPr>
            <a:r>
              <a:rPr lang="ru-RU" altLang="ru-RU" dirty="0" smtClean="0"/>
              <a:t>Руководитель проекта - </a:t>
            </a:r>
            <a:r>
              <a:rPr lang="ru-RU" altLang="ru-RU" dirty="0"/>
              <a:t>Станислав Яцковский</a:t>
            </a:r>
            <a:endParaRPr lang="ru-RU" dirty="0"/>
          </a:p>
        </p:txBody>
      </p:sp>
      <p:sp>
        <p:nvSpPr>
          <p:cNvPr id="19" name="Прямоугольник 18"/>
          <p:cNvSpPr/>
          <p:nvPr/>
        </p:nvSpPr>
        <p:spPr>
          <a:xfrm>
            <a:off x="830092" y="4326093"/>
            <a:ext cx="3771900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  <a:defRPr/>
            </a:pPr>
            <a:r>
              <a:rPr lang="ru-RU" altLang="ru-RU" sz="1200" dirty="0" smtClean="0"/>
              <a:t>Телефон: +79528444170 </a:t>
            </a:r>
            <a:endParaRPr lang="ru-RU" altLang="ru-RU" sz="1200" dirty="0"/>
          </a:p>
        </p:txBody>
      </p:sp>
      <p:sp>
        <p:nvSpPr>
          <p:cNvPr id="20" name="Прямоугольник 19"/>
          <p:cNvSpPr/>
          <p:nvPr/>
        </p:nvSpPr>
        <p:spPr>
          <a:xfrm>
            <a:off x="830092" y="4690823"/>
            <a:ext cx="3771900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  <a:defRPr/>
            </a:pPr>
            <a:r>
              <a:rPr lang="en-US" altLang="ru-RU" sz="1200" dirty="0" smtClean="0"/>
              <a:t>E</a:t>
            </a:r>
            <a:r>
              <a:rPr lang="ru-RU" altLang="ru-RU" sz="1200" dirty="0"/>
              <a:t>-</a:t>
            </a:r>
            <a:r>
              <a:rPr lang="en-US" altLang="ru-RU" sz="1200" dirty="0" smtClean="0"/>
              <a:t>mail</a:t>
            </a:r>
            <a:r>
              <a:rPr lang="ru-RU" altLang="ru-RU" sz="1200" dirty="0" smtClean="0"/>
              <a:t>: </a:t>
            </a:r>
            <a:r>
              <a:rPr lang="en-US" altLang="ru-RU" sz="1200" dirty="0" err="1" smtClean="0"/>
              <a:t>Info@sur.vision</a:t>
            </a:r>
            <a:endParaRPr lang="en-US" altLang="ru-RU" sz="1200" dirty="0"/>
          </a:p>
        </p:txBody>
      </p:sp>
      <p:sp>
        <p:nvSpPr>
          <p:cNvPr id="21" name="Прямоугольник 20"/>
          <p:cNvSpPr/>
          <p:nvPr/>
        </p:nvSpPr>
        <p:spPr>
          <a:xfrm>
            <a:off x="830092" y="5073508"/>
            <a:ext cx="3771900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  <a:defRPr/>
            </a:pPr>
            <a:r>
              <a:rPr lang="en-US" altLang="ru-RU" sz="1200" dirty="0" smtClean="0"/>
              <a:t>Website</a:t>
            </a:r>
            <a:r>
              <a:rPr lang="ru-RU" altLang="ru-RU" sz="1200" dirty="0" smtClean="0"/>
              <a:t>: </a:t>
            </a:r>
            <a:r>
              <a:rPr lang="en-US" altLang="ru-RU" sz="1200" dirty="0" smtClean="0"/>
              <a:t>www.sur.vision</a:t>
            </a:r>
            <a:endParaRPr lang="en-US" altLang="ru-RU" sz="1200" dirty="0"/>
          </a:p>
        </p:txBody>
      </p:sp>
    </p:spTree>
    <p:extLst>
      <p:ext uri="{BB962C8B-B14F-4D97-AF65-F5344CB8AC3E}">
        <p14:creationId xmlns:p14="http://schemas.microsoft.com/office/powerpoint/2010/main" val="14111189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2977</TotalTime>
  <Words>1637</Words>
  <Application>Microsoft Office PowerPoint</Application>
  <PresentationFormat>Широкоэкранный</PresentationFormat>
  <Paragraphs>368</Paragraphs>
  <Slides>21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21</vt:i4>
      </vt:variant>
    </vt:vector>
  </HeadingPairs>
  <TitlesOfParts>
    <vt:vector size="29" baseType="lpstr">
      <vt:lpstr>Arial</vt:lpstr>
      <vt:lpstr>Calibri</vt:lpstr>
      <vt:lpstr>Calibri Light</vt:lpstr>
      <vt:lpstr>Helvetica Light</vt:lpstr>
      <vt:lpstr>Poppins Medium</vt:lpstr>
      <vt:lpstr>Roboto</vt:lpstr>
      <vt:lpstr>Symbol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GoPro</dc:creator>
  <cp:lastModifiedBy>Станислав Яцковский</cp:lastModifiedBy>
  <cp:revision>163</cp:revision>
  <dcterms:created xsi:type="dcterms:W3CDTF">2019-09-01T19:12:16Z</dcterms:created>
  <dcterms:modified xsi:type="dcterms:W3CDTF">2019-11-06T15:20:06Z</dcterms:modified>
</cp:coreProperties>
</file>